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8" r:id="rId4"/>
    <p:sldId id="267" r:id="rId5"/>
    <p:sldId id="279" r:id="rId6"/>
    <p:sldId id="269" r:id="rId7"/>
    <p:sldId id="270" r:id="rId8"/>
    <p:sldId id="271" r:id="rId9"/>
    <p:sldId id="272" r:id="rId10"/>
    <p:sldId id="273" r:id="rId11"/>
    <p:sldId id="281" r:id="rId12"/>
    <p:sldId id="274" r:id="rId13"/>
    <p:sldId id="275" r:id="rId14"/>
    <p:sldId id="278" r:id="rId15"/>
    <p:sldId id="276" r:id="rId16"/>
    <p:sldId id="277" r:id="rId17"/>
    <p:sldId id="280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Asendorf" initials="MA" lastIdx="1" clrIdx="0">
    <p:extLst>
      <p:ext uri="{19B8F6BF-5375-455C-9EA6-DF929625EA0E}">
        <p15:presenceInfo xmlns:p15="http://schemas.microsoft.com/office/powerpoint/2012/main" userId="fe2b14580d7e17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4469"/>
    <a:srgbClr val="00445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A365A-0D79-4D83-B904-E7D024034F6B}" v="19" dt="2019-08-25T02:41:09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74951" autoAdjust="0"/>
  </p:normalViewPr>
  <p:slideViewPr>
    <p:cSldViewPr>
      <p:cViewPr varScale="1">
        <p:scale>
          <a:sx n="82" d="100"/>
          <a:sy n="82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sendorf" userId="fe2b14580d7e17ab" providerId="LiveId" clId="{32EA365A-0D79-4D83-B904-E7D024034F6B}"/>
    <pc:docChg chg="undo custSel modSld">
      <pc:chgData name="Mark Asendorf" userId="fe2b14580d7e17ab" providerId="LiveId" clId="{32EA365A-0D79-4D83-B904-E7D024034F6B}" dt="2019-08-25T02:41:09.366" v="456" actId="207"/>
      <pc:docMkLst>
        <pc:docMk/>
      </pc:docMkLst>
      <pc:sldChg chg="modSp">
        <pc:chgData name="Mark Asendorf" userId="fe2b14580d7e17ab" providerId="LiveId" clId="{32EA365A-0D79-4D83-B904-E7D024034F6B}" dt="2019-08-24T23:34:21.421" v="294" actId="12"/>
        <pc:sldMkLst>
          <pc:docMk/>
          <pc:sldMk cId="903390024" sldId="270"/>
        </pc:sldMkLst>
        <pc:spChg chg="mod">
          <ac:chgData name="Mark Asendorf" userId="fe2b14580d7e17ab" providerId="LiveId" clId="{32EA365A-0D79-4D83-B904-E7D024034F6B}" dt="2019-08-24T23:34:21.421" v="294" actId="12"/>
          <ac:spMkLst>
            <pc:docMk/>
            <pc:sldMk cId="903390024" sldId="270"/>
            <ac:spMk id="10" creationId="{00000000-0000-0000-0000-000000000000}"/>
          </ac:spMkLst>
        </pc:spChg>
      </pc:sldChg>
      <pc:sldChg chg="modSp">
        <pc:chgData name="Mark Asendorf" userId="fe2b14580d7e17ab" providerId="LiveId" clId="{32EA365A-0D79-4D83-B904-E7D024034F6B}" dt="2019-08-24T23:35:09.122" v="316" actId="20577"/>
        <pc:sldMkLst>
          <pc:docMk/>
          <pc:sldMk cId="2036865623" sldId="272"/>
        </pc:sldMkLst>
        <pc:spChg chg="mod">
          <ac:chgData name="Mark Asendorf" userId="fe2b14580d7e17ab" providerId="LiveId" clId="{32EA365A-0D79-4D83-B904-E7D024034F6B}" dt="2019-08-24T23:35:09.122" v="316" actId="20577"/>
          <ac:spMkLst>
            <pc:docMk/>
            <pc:sldMk cId="2036865623" sldId="272"/>
            <ac:spMk id="10" creationId="{00000000-0000-0000-0000-000000000000}"/>
          </ac:spMkLst>
        </pc:spChg>
      </pc:sldChg>
      <pc:sldChg chg="modSp">
        <pc:chgData name="Mark Asendorf" userId="fe2b14580d7e17ab" providerId="LiveId" clId="{32EA365A-0D79-4D83-B904-E7D024034F6B}" dt="2019-08-24T23:35:32.014" v="327" actId="20577"/>
        <pc:sldMkLst>
          <pc:docMk/>
          <pc:sldMk cId="3459520262" sldId="273"/>
        </pc:sldMkLst>
        <pc:spChg chg="mod">
          <ac:chgData name="Mark Asendorf" userId="fe2b14580d7e17ab" providerId="LiveId" clId="{32EA365A-0D79-4D83-B904-E7D024034F6B}" dt="2019-08-24T23:35:32.014" v="327" actId="20577"/>
          <ac:spMkLst>
            <pc:docMk/>
            <pc:sldMk cId="3459520262" sldId="273"/>
            <ac:spMk id="10" creationId="{00000000-0000-0000-0000-000000000000}"/>
          </ac:spMkLst>
        </pc:spChg>
      </pc:sldChg>
      <pc:sldChg chg="modSp">
        <pc:chgData name="Mark Asendorf" userId="fe2b14580d7e17ab" providerId="LiveId" clId="{32EA365A-0D79-4D83-B904-E7D024034F6B}" dt="2019-08-24T23:33:20.987" v="278" actId="20577"/>
        <pc:sldMkLst>
          <pc:docMk/>
          <pc:sldMk cId="3304113818" sldId="274"/>
        </pc:sldMkLst>
        <pc:spChg chg="mod">
          <ac:chgData name="Mark Asendorf" userId="fe2b14580d7e17ab" providerId="LiveId" clId="{32EA365A-0D79-4D83-B904-E7D024034F6B}" dt="2019-08-24T23:33:20.987" v="278" actId="20577"/>
          <ac:spMkLst>
            <pc:docMk/>
            <pc:sldMk cId="3304113818" sldId="274"/>
            <ac:spMk id="10" creationId="{00000000-0000-0000-0000-000000000000}"/>
          </ac:spMkLst>
        </pc:spChg>
      </pc:sldChg>
      <pc:sldChg chg="modSp">
        <pc:chgData name="Mark Asendorf" userId="fe2b14580d7e17ab" providerId="LiveId" clId="{32EA365A-0D79-4D83-B904-E7D024034F6B}" dt="2019-08-25T02:36:44.297" v="340" actId="1076"/>
        <pc:sldMkLst>
          <pc:docMk/>
          <pc:sldMk cId="896319564" sldId="275"/>
        </pc:sldMkLst>
        <pc:spChg chg="mod">
          <ac:chgData name="Mark Asendorf" userId="fe2b14580d7e17ab" providerId="LiveId" clId="{32EA365A-0D79-4D83-B904-E7D024034F6B}" dt="2019-08-25T02:36:44.297" v="340" actId="1076"/>
          <ac:spMkLst>
            <pc:docMk/>
            <pc:sldMk cId="896319564" sldId="275"/>
            <ac:spMk id="31" creationId="{FF907177-9034-4D07-9B4C-B6B629294471}"/>
          </ac:spMkLst>
        </pc:spChg>
      </pc:sldChg>
      <pc:sldChg chg="addSp modSp">
        <pc:chgData name="Mark Asendorf" userId="fe2b14580d7e17ab" providerId="LiveId" clId="{32EA365A-0D79-4D83-B904-E7D024034F6B}" dt="2019-08-24T23:25:48.932" v="162" actId="1076"/>
        <pc:sldMkLst>
          <pc:docMk/>
          <pc:sldMk cId="3847828458" sldId="280"/>
        </pc:sldMkLst>
        <pc:spChg chg="add mod">
          <ac:chgData name="Mark Asendorf" userId="fe2b14580d7e17ab" providerId="LiveId" clId="{32EA365A-0D79-4D83-B904-E7D024034F6B}" dt="2019-08-24T23:25:48.932" v="162" actId="1076"/>
          <ac:spMkLst>
            <pc:docMk/>
            <pc:sldMk cId="3847828458" sldId="280"/>
            <ac:spMk id="2" creationId="{C75ED16A-6051-48A8-9509-82574B945B73}"/>
          </ac:spMkLst>
        </pc:spChg>
      </pc:sldChg>
      <pc:sldChg chg="modSp">
        <pc:chgData name="Mark Asendorf" userId="fe2b14580d7e17ab" providerId="LiveId" clId="{32EA365A-0D79-4D83-B904-E7D024034F6B}" dt="2019-08-24T23:35:47.449" v="338" actId="20577"/>
        <pc:sldMkLst>
          <pc:docMk/>
          <pc:sldMk cId="4290498760" sldId="281"/>
        </pc:sldMkLst>
        <pc:spChg chg="mod">
          <ac:chgData name="Mark Asendorf" userId="fe2b14580d7e17ab" providerId="LiveId" clId="{32EA365A-0D79-4D83-B904-E7D024034F6B}" dt="2019-08-24T23:35:47.449" v="338" actId="20577"/>
          <ac:spMkLst>
            <pc:docMk/>
            <pc:sldMk cId="4290498760" sldId="281"/>
            <ac:spMk id="20" creationId="{9EDF3381-05E1-4C95-BF63-95AE257F2D56}"/>
          </ac:spMkLst>
        </pc:spChg>
      </pc:sldChg>
      <pc:sldChg chg="addSp modSp">
        <pc:chgData name="Mark Asendorf" userId="fe2b14580d7e17ab" providerId="LiveId" clId="{32EA365A-0D79-4D83-B904-E7D024034F6B}" dt="2019-08-25T02:41:09.366" v="456" actId="207"/>
        <pc:sldMkLst>
          <pc:docMk/>
          <pc:sldMk cId="3593185891" sldId="282"/>
        </pc:sldMkLst>
        <pc:spChg chg="mod">
          <ac:chgData name="Mark Asendorf" userId="fe2b14580d7e17ab" providerId="LiveId" clId="{32EA365A-0D79-4D83-B904-E7D024034F6B}" dt="2019-08-25T02:41:09.366" v="456" actId="207"/>
          <ac:spMkLst>
            <pc:docMk/>
            <pc:sldMk cId="3593185891" sldId="282"/>
            <ac:spMk id="14" creationId="{5D42C5E6-44B4-4EB0-867A-29349842C601}"/>
          </ac:spMkLst>
        </pc:spChg>
        <pc:spChg chg="add mod">
          <ac:chgData name="Mark Asendorf" userId="fe2b14580d7e17ab" providerId="LiveId" clId="{32EA365A-0D79-4D83-B904-E7D024034F6B}" dt="2019-08-25T02:40:50.366" v="455" actId="1076"/>
          <ac:spMkLst>
            <pc:docMk/>
            <pc:sldMk cId="3593185891" sldId="282"/>
            <ac:spMk id="17" creationId="{868FA7A7-D10B-4C7F-869E-9B21046E27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91308-3341-4E50-B1EF-32E0A4224120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C673-5E30-4E2E-A18A-3EDA8AEC9E6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38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141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7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1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2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694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28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251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311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76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43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80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039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40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227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19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726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C673-5E30-4E2E-A18A-3EDA8AEC9E61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75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236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40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66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29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2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9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16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02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F18-0B40-4D7F-A877-A3ADFF947F3E}" type="datetimeFigureOut">
              <a:rPr lang="en-AU" smtClean="0"/>
              <a:t>25/08/2019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64016-856D-412A-A098-28D2945DB1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744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7544" y="6520259"/>
            <a:ext cx="82089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i="0" kern="1200" spc="100" baseline="0">
                <a:solidFill>
                  <a:srgbClr val="0044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dirty="0">
                <a:solidFill>
                  <a:srgbClr val="004469"/>
                </a:solidFill>
              </a:rPr>
              <a:t>NORTHERN TERRITORY GEOLOGICAL SURVEY – GABFEST 2015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57150">
            <a:solidFill>
              <a:srgbClr val="004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cg.is/11DTja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arcg.is/11DTj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tlis.nt.gov.au/heritageregister/" TargetMode="External"/><Relationship Id="rId5" Type="http://schemas.openxmlformats.org/officeDocument/2006/relationships/hyperlink" Target="https://transport.nt.gov.au/publications/10-year-infrastructure-plan-2018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4E88C45-65A4-4727-9001-12093CDC77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0" y="0"/>
            <a:ext cx="79636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76194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+mj-lt"/>
              </a:rPr>
              <a:t>SEGRA – Barooga August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460" y="3861048"/>
            <a:ext cx="677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+mj-lt"/>
              </a:rPr>
              <a:t>Mark Asendorf</a:t>
            </a:r>
          </a:p>
          <a:p>
            <a:endParaRPr lang="en-AU" sz="2000" dirty="0">
              <a:latin typeface="+mj-lt"/>
            </a:endParaRPr>
          </a:p>
          <a:p>
            <a:r>
              <a:rPr lang="en-AU" sz="1600" b="1" dirty="0">
                <a:latin typeface="+mj-lt"/>
              </a:rPr>
              <a:t>Chair Geotourism Standing Committee</a:t>
            </a:r>
          </a:p>
          <a:p>
            <a:r>
              <a:rPr lang="en-AU" sz="1600" b="1" dirty="0">
                <a:latin typeface="+mj-lt"/>
              </a:rPr>
              <a:t>Geological Society of Australia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4947" y="1753122"/>
            <a:ext cx="6777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Protection, Preservation, and Promotion.</a:t>
            </a:r>
          </a:p>
          <a:p>
            <a:endParaRPr lang="en-AU" sz="2400" dirty="0">
              <a:latin typeface="+mj-lt"/>
            </a:endParaRPr>
          </a:p>
          <a:p>
            <a:r>
              <a:rPr lang="en-AU" b="1" dirty="0">
                <a:latin typeface="+mj-lt"/>
              </a:rPr>
              <a:t>Geoheritage and Geotourism opportunity in Northern Australia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0069D-0A89-472C-ABCB-32C5E3966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183710" cy="11837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B14F1E-E0B2-4510-A936-766EF5C4A37A}"/>
              </a:ext>
            </a:extLst>
          </p:cNvPr>
          <p:cNvSpPr/>
          <p:nvPr/>
        </p:nvSpPr>
        <p:spPr>
          <a:xfrm>
            <a:off x="0" y="0"/>
            <a:ext cx="11837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93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295039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With local buy in and input.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b="1" dirty="0"/>
              <a:t>Conceptual Centralian Geotrails.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400" b="1" dirty="0"/>
              <a:t>Expansion of the existing Red Centre Way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Red Centre East (Fossickers Way?)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Eastern Amadeus landscapes and culture.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North MacDonnell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787646" y="374820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91740" y="231427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341558" y="340262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10FD6-7878-44B6-9419-DF32EAE9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4686401" y="1545906"/>
            <a:ext cx="4457599" cy="4419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4AF62-F443-4827-A343-1B45B213D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401" y="1550678"/>
            <a:ext cx="4461435" cy="4419295"/>
          </a:xfrm>
          <a:prstGeom prst="rect">
            <a:avLst/>
          </a:prstGeom>
        </p:spPr>
      </p:pic>
      <p:sp>
        <p:nvSpPr>
          <p:cNvPr id="6" name="Diamond 5">
            <a:extLst>
              <a:ext uri="{FF2B5EF4-FFF2-40B4-BE49-F238E27FC236}">
                <a16:creationId xmlns:a16="http://schemas.microsoft.com/office/drawing/2014/main" id="{76D5C269-40F8-4648-9254-0EB6CF2EEF5D}"/>
              </a:ext>
            </a:extLst>
          </p:cNvPr>
          <p:cNvSpPr/>
          <p:nvPr/>
        </p:nvSpPr>
        <p:spPr>
          <a:xfrm>
            <a:off x="5846543" y="2165251"/>
            <a:ext cx="313963" cy="32543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070A8890-FED9-4DF2-A3FE-B0791B715B62}"/>
              </a:ext>
            </a:extLst>
          </p:cNvPr>
          <p:cNvSpPr/>
          <p:nvPr/>
        </p:nvSpPr>
        <p:spPr>
          <a:xfrm>
            <a:off x="5916772" y="2567645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8A8BC096-789B-4375-8D98-B493D0E585FA}"/>
              </a:ext>
            </a:extLst>
          </p:cNvPr>
          <p:cNvSpPr/>
          <p:nvPr/>
        </p:nvSpPr>
        <p:spPr>
          <a:xfrm>
            <a:off x="7249204" y="4509120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7E8A7C-7616-4DC6-B2DC-CDBAD459CFFD}"/>
              </a:ext>
            </a:extLst>
          </p:cNvPr>
          <p:cNvSpPr/>
          <p:nvPr/>
        </p:nvSpPr>
        <p:spPr>
          <a:xfrm>
            <a:off x="5990492" y="2754923"/>
            <a:ext cx="1351138" cy="1746739"/>
          </a:xfrm>
          <a:custGeom>
            <a:avLst/>
            <a:gdLst>
              <a:gd name="connsiteX0" fmla="*/ 23446 w 1351138"/>
              <a:gd name="connsiteY0" fmla="*/ 0 h 1746739"/>
              <a:gd name="connsiteX1" fmla="*/ 11723 w 1351138"/>
              <a:gd name="connsiteY1" fmla="*/ 58615 h 1746739"/>
              <a:gd name="connsiteX2" fmla="*/ 0 w 1351138"/>
              <a:gd name="connsiteY2" fmla="*/ 93785 h 1746739"/>
              <a:gd name="connsiteX3" fmla="*/ 11723 w 1351138"/>
              <a:gd name="connsiteY3" fmla="*/ 316523 h 1746739"/>
              <a:gd name="connsiteX4" fmla="*/ 35170 w 1351138"/>
              <a:gd name="connsiteY4" fmla="*/ 386862 h 1746739"/>
              <a:gd name="connsiteX5" fmla="*/ 70339 w 1351138"/>
              <a:gd name="connsiteY5" fmla="*/ 492369 h 1746739"/>
              <a:gd name="connsiteX6" fmla="*/ 82062 w 1351138"/>
              <a:gd name="connsiteY6" fmla="*/ 527539 h 1746739"/>
              <a:gd name="connsiteX7" fmla="*/ 105508 w 1351138"/>
              <a:gd name="connsiteY7" fmla="*/ 562708 h 1746739"/>
              <a:gd name="connsiteX8" fmla="*/ 152400 w 1351138"/>
              <a:gd name="connsiteY8" fmla="*/ 668215 h 1746739"/>
              <a:gd name="connsiteX9" fmla="*/ 175846 w 1351138"/>
              <a:gd name="connsiteY9" fmla="*/ 691662 h 1746739"/>
              <a:gd name="connsiteX10" fmla="*/ 234462 w 1351138"/>
              <a:gd name="connsiteY10" fmla="*/ 797169 h 1746739"/>
              <a:gd name="connsiteX11" fmla="*/ 269631 w 1351138"/>
              <a:gd name="connsiteY11" fmla="*/ 820615 h 1746739"/>
              <a:gd name="connsiteX12" fmla="*/ 293077 w 1351138"/>
              <a:gd name="connsiteY12" fmla="*/ 844062 h 1746739"/>
              <a:gd name="connsiteX13" fmla="*/ 316523 w 1351138"/>
              <a:gd name="connsiteY13" fmla="*/ 879231 h 1746739"/>
              <a:gd name="connsiteX14" fmla="*/ 351693 w 1351138"/>
              <a:gd name="connsiteY14" fmla="*/ 890954 h 1746739"/>
              <a:gd name="connsiteX15" fmla="*/ 410308 w 1351138"/>
              <a:gd name="connsiteY15" fmla="*/ 937846 h 1746739"/>
              <a:gd name="connsiteX16" fmla="*/ 468923 w 1351138"/>
              <a:gd name="connsiteY16" fmla="*/ 996462 h 1746739"/>
              <a:gd name="connsiteX17" fmla="*/ 492370 w 1351138"/>
              <a:gd name="connsiteY17" fmla="*/ 1019908 h 1746739"/>
              <a:gd name="connsiteX18" fmla="*/ 527539 w 1351138"/>
              <a:gd name="connsiteY18" fmla="*/ 1043354 h 1746739"/>
              <a:gd name="connsiteX19" fmla="*/ 609600 w 1351138"/>
              <a:gd name="connsiteY19" fmla="*/ 1125415 h 1746739"/>
              <a:gd name="connsiteX20" fmla="*/ 644770 w 1351138"/>
              <a:gd name="connsiteY20" fmla="*/ 1184031 h 1746739"/>
              <a:gd name="connsiteX21" fmla="*/ 715108 w 1351138"/>
              <a:gd name="connsiteY21" fmla="*/ 1230923 h 1746739"/>
              <a:gd name="connsiteX22" fmla="*/ 738554 w 1351138"/>
              <a:gd name="connsiteY22" fmla="*/ 1266092 h 1746739"/>
              <a:gd name="connsiteX23" fmla="*/ 797170 w 1351138"/>
              <a:gd name="connsiteY23" fmla="*/ 1312985 h 1746739"/>
              <a:gd name="connsiteX24" fmla="*/ 832339 w 1351138"/>
              <a:gd name="connsiteY24" fmla="*/ 1324708 h 1746739"/>
              <a:gd name="connsiteX25" fmla="*/ 867508 w 1351138"/>
              <a:gd name="connsiteY25" fmla="*/ 1348154 h 1746739"/>
              <a:gd name="connsiteX26" fmla="*/ 937846 w 1351138"/>
              <a:gd name="connsiteY26" fmla="*/ 1371600 h 1746739"/>
              <a:gd name="connsiteX27" fmla="*/ 1043354 w 1351138"/>
              <a:gd name="connsiteY27" fmla="*/ 1406769 h 1746739"/>
              <a:gd name="connsiteX28" fmla="*/ 1078523 w 1351138"/>
              <a:gd name="connsiteY28" fmla="*/ 1418492 h 1746739"/>
              <a:gd name="connsiteX29" fmla="*/ 1172308 w 1351138"/>
              <a:gd name="connsiteY29" fmla="*/ 1465385 h 1746739"/>
              <a:gd name="connsiteX30" fmla="*/ 1207477 w 1351138"/>
              <a:gd name="connsiteY30" fmla="*/ 1477108 h 1746739"/>
              <a:gd name="connsiteX31" fmla="*/ 1242646 w 1351138"/>
              <a:gd name="connsiteY31" fmla="*/ 1488831 h 1746739"/>
              <a:gd name="connsiteX32" fmla="*/ 1266093 w 1351138"/>
              <a:gd name="connsiteY32" fmla="*/ 1512277 h 1746739"/>
              <a:gd name="connsiteX33" fmla="*/ 1301262 w 1351138"/>
              <a:gd name="connsiteY33" fmla="*/ 1535723 h 1746739"/>
              <a:gd name="connsiteX34" fmla="*/ 1324708 w 1351138"/>
              <a:gd name="connsiteY34" fmla="*/ 1570892 h 1746739"/>
              <a:gd name="connsiteX35" fmla="*/ 1348154 w 1351138"/>
              <a:gd name="connsiteY35" fmla="*/ 1594339 h 1746739"/>
              <a:gd name="connsiteX36" fmla="*/ 1348154 w 1351138"/>
              <a:gd name="connsiteY36" fmla="*/ 1746739 h 17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1138" h="1746739">
                <a:moveTo>
                  <a:pt x="23446" y="0"/>
                </a:moveTo>
                <a:cubicBezTo>
                  <a:pt x="19538" y="19538"/>
                  <a:pt x="16556" y="39285"/>
                  <a:pt x="11723" y="58615"/>
                </a:cubicBezTo>
                <a:cubicBezTo>
                  <a:pt x="8726" y="70603"/>
                  <a:pt x="0" y="81428"/>
                  <a:pt x="0" y="93785"/>
                </a:cubicBezTo>
                <a:cubicBezTo>
                  <a:pt x="0" y="168134"/>
                  <a:pt x="2865" y="242704"/>
                  <a:pt x="11723" y="316523"/>
                </a:cubicBezTo>
                <a:cubicBezTo>
                  <a:pt x="14668" y="341062"/>
                  <a:pt x="27354" y="363416"/>
                  <a:pt x="35170" y="386862"/>
                </a:cubicBezTo>
                <a:lnTo>
                  <a:pt x="70339" y="492369"/>
                </a:lnTo>
                <a:cubicBezTo>
                  <a:pt x="74247" y="504092"/>
                  <a:pt x="75207" y="517257"/>
                  <a:pt x="82062" y="527539"/>
                </a:cubicBezTo>
                <a:cubicBezTo>
                  <a:pt x="89877" y="539262"/>
                  <a:pt x="99786" y="549833"/>
                  <a:pt x="105508" y="562708"/>
                </a:cubicBezTo>
                <a:cubicBezTo>
                  <a:pt x="138043" y="635913"/>
                  <a:pt x="112603" y="618468"/>
                  <a:pt x="152400" y="668215"/>
                </a:cubicBezTo>
                <a:cubicBezTo>
                  <a:pt x="159305" y="676846"/>
                  <a:pt x="168031" y="683846"/>
                  <a:pt x="175846" y="691662"/>
                </a:cubicBezTo>
                <a:cubicBezTo>
                  <a:pt x="188063" y="728310"/>
                  <a:pt x="199913" y="774136"/>
                  <a:pt x="234462" y="797169"/>
                </a:cubicBezTo>
                <a:cubicBezTo>
                  <a:pt x="246185" y="804984"/>
                  <a:pt x="258629" y="811813"/>
                  <a:pt x="269631" y="820615"/>
                </a:cubicBezTo>
                <a:cubicBezTo>
                  <a:pt x="278262" y="827520"/>
                  <a:pt x="286172" y="835431"/>
                  <a:pt x="293077" y="844062"/>
                </a:cubicBezTo>
                <a:cubicBezTo>
                  <a:pt x="301878" y="855064"/>
                  <a:pt x="305521" y="870430"/>
                  <a:pt x="316523" y="879231"/>
                </a:cubicBezTo>
                <a:cubicBezTo>
                  <a:pt x="326173" y="886951"/>
                  <a:pt x="339970" y="887046"/>
                  <a:pt x="351693" y="890954"/>
                </a:cubicBezTo>
                <a:cubicBezTo>
                  <a:pt x="412738" y="982522"/>
                  <a:pt x="334808" y="881220"/>
                  <a:pt x="410308" y="937846"/>
                </a:cubicBezTo>
                <a:cubicBezTo>
                  <a:pt x="432413" y="954425"/>
                  <a:pt x="449384" y="976923"/>
                  <a:pt x="468923" y="996462"/>
                </a:cubicBezTo>
                <a:cubicBezTo>
                  <a:pt x="476739" y="1004278"/>
                  <a:pt x="483174" y="1013777"/>
                  <a:pt x="492370" y="1019908"/>
                </a:cubicBezTo>
                <a:lnTo>
                  <a:pt x="527539" y="1043354"/>
                </a:lnTo>
                <a:cubicBezTo>
                  <a:pt x="581286" y="1123974"/>
                  <a:pt x="547698" y="1104781"/>
                  <a:pt x="609600" y="1125415"/>
                </a:cubicBezTo>
                <a:cubicBezTo>
                  <a:pt x="620821" y="1159078"/>
                  <a:pt x="616160" y="1162574"/>
                  <a:pt x="644770" y="1184031"/>
                </a:cubicBezTo>
                <a:cubicBezTo>
                  <a:pt x="667313" y="1200938"/>
                  <a:pt x="715108" y="1230923"/>
                  <a:pt x="715108" y="1230923"/>
                </a:cubicBezTo>
                <a:cubicBezTo>
                  <a:pt x="722923" y="1242646"/>
                  <a:pt x="729753" y="1255090"/>
                  <a:pt x="738554" y="1266092"/>
                </a:cubicBezTo>
                <a:cubicBezTo>
                  <a:pt x="753094" y="1284268"/>
                  <a:pt x="776856" y="1302828"/>
                  <a:pt x="797170" y="1312985"/>
                </a:cubicBezTo>
                <a:cubicBezTo>
                  <a:pt x="808223" y="1318511"/>
                  <a:pt x="821286" y="1319182"/>
                  <a:pt x="832339" y="1324708"/>
                </a:cubicBezTo>
                <a:cubicBezTo>
                  <a:pt x="844941" y="1331009"/>
                  <a:pt x="854633" y="1342432"/>
                  <a:pt x="867508" y="1348154"/>
                </a:cubicBezTo>
                <a:cubicBezTo>
                  <a:pt x="890092" y="1358191"/>
                  <a:pt x="914400" y="1363785"/>
                  <a:pt x="937846" y="1371600"/>
                </a:cubicBezTo>
                <a:lnTo>
                  <a:pt x="1043354" y="1406769"/>
                </a:lnTo>
                <a:lnTo>
                  <a:pt x="1078523" y="1418492"/>
                </a:lnTo>
                <a:cubicBezTo>
                  <a:pt x="1119446" y="1459415"/>
                  <a:pt x="1091484" y="1438444"/>
                  <a:pt x="1172308" y="1465385"/>
                </a:cubicBezTo>
                <a:lnTo>
                  <a:pt x="1207477" y="1477108"/>
                </a:lnTo>
                <a:lnTo>
                  <a:pt x="1242646" y="1488831"/>
                </a:lnTo>
                <a:cubicBezTo>
                  <a:pt x="1250462" y="1496646"/>
                  <a:pt x="1257462" y="1505372"/>
                  <a:pt x="1266093" y="1512277"/>
                </a:cubicBezTo>
                <a:cubicBezTo>
                  <a:pt x="1277095" y="1521078"/>
                  <a:pt x="1291299" y="1525760"/>
                  <a:pt x="1301262" y="1535723"/>
                </a:cubicBezTo>
                <a:cubicBezTo>
                  <a:pt x="1311225" y="1545686"/>
                  <a:pt x="1315907" y="1559890"/>
                  <a:pt x="1324708" y="1570892"/>
                </a:cubicBezTo>
                <a:cubicBezTo>
                  <a:pt x="1331613" y="1579523"/>
                  <a:pt x="1346693" y="1583383"/>
                  <a:pt x="1348154" y="1594339"/>
                </a:cubicBezTo>
                <a:cubicBezTo>
                  <a:pt x="1354868" y="1644693"/>
                  <a:pt x="1348154" y="1695939"/>
                  <a:pt x="1348154" y="1746739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8FF2C-6F14-40B8-90CF-4069B01FD200}"/>
              </a:ext>
            </a:extLst>
          </p:cNvPr>
          <p:cNvSpPr/>
          <p:nvPr/>
        </p:nvSpPr>
        <p:spPr>
          <a:xfrm>
            <a:off x="5591908" y="2848708"/>
            <a:ext cx="644837" cy="808892"/>
          </a:xfrm>
          <a:custGeom>
            <a:avLst/>
            <a:gdLst>
              <a:gd name="connsiteX0" fmla="*/ 633046 w 644837"/>
              <a:gd name="connsiteY0" fmla="*/ 0 h 808892"/>
              <a:gd name="connsiteX1" fmla="*/ 574430 w 644837"/>
              <a:gd name="connsiteY1" fmla="*/ 23446 h 808892"/>
              <a:gd name="connsiteX2" fmla="*/ 539261 w 644837"/>
              <a:gd name="connsiteY2" fmla="*/ 46892 h 808892"/>
              <a:gd name="connsiteX3" fmla="*/ 468923 w 644837"/>
              <a:gd name="connsiteY3" fmla="*/ 70338 h 808892"/>
              <a:gd name="connsiteX4" fmla="*/ 398584 w 644837"/>
              <a:gd name="connsiteY4" fmla="*/ 93784 h 808892"/>
              <a:gd name="connsiteX5" fmla="*/ 363415 w 644837"/>
              <a:gd name="connsiteY5" fmla="*/ 105507 h 808892"/>
              <a:gd name="connsiteX6" fmla="*/ 328246 w 644837"/>
              <a:gd name="connsiteY6" fmla="*/ 117230 h 808892"/>
              <a:gd name="connsiteX7" fmla="*/ 222738 w 644837"/>
              <a:gd name="connsiteY7" fmla="*/ 128954 h 808892"/>
              <a:gd name="connsiteX8" fmla="*/ 152400 w 644837"/>
              <a:gd name="connsiteY8" fmla="*/ 164123 h 808892"/>
              <a:gd name="connsiteX9" fmla="*/ 140677 w 644837"/>
              <a:gd name="connsiteY9" fmla="*/ 199292 h 808892"/>
              <a:gd name="connsiteX10" fmla="*/ 117230 w 644837"/>
              <a:gd name="connsiteY10" fmla="*/ 222738 h 808892"/>
              <a:gd name="connsiteX11" fmla="*/ 93784 w 644837"/>
              <a:gd name="connsiteY11" fmla="*/ 257907 h 808892"/>
              <a:gd name="connsiteX12" fmla="*/ 82061 w 644837"/>
              <a:gd name="connsiteY12" fmla="*/ 293077 h 808892"/>
              <a:gd name="connsiteX13" fmla="*/ 35169 w 644837"/>
              <a:gd name="connsiteY13" fmla="*/ 363415 h 808892"/>
              <a:gd name="connsiteX14" fmla="*/ 0 w 644837"/>
              <a:gd name="connsiteY14" fmla="*/ 433754 h 808892"/>
              <a:gd name="connsiteX15" fmla="*/ 11723 w 644837"/>
              <a:gd name="connsiteY15" fmla="*/ 492369 h 808892"/>
              <a:gd name="connsiteX16" fmla="*/ 23446 w 644837"/>
              <a:gd name="connsiteY16" fmla="*/ 586154 h 808892"/>
              <a:gd name="connsiteX17" fmla="*/ 58615 w 644837"/>
              <a:gd name="connsiteY17" fmla="*/ 691661 h 808892"/>
              <a:gd name="connsiteX18" fmla="*/ 70338 w 644837"/>
              <a:gd name="connsiteY18" fmla="*/ 738554 h 808892"/>
              <a:gd name="connsiteX19" fmla="*/ 82061 w 644837"/>
              <a:gd name="connsiteY19" fmla="*/ 773723 h 808892"/>
              <a:gd name="connsiteX20" fmla="*/ 152400 w 644837"/>
              <a:gd name="connsiteY20" fmla="*/ 797169 h 808892"/>
              <a:gd name="connsiteX21" fmla="*/ 187569 w 644837"/>
              <a:gd name="connsiteY21" fmla="*/ 808892 h 808892"/>
              <a:gd name="connsiteX22" fmla="*/ 386861 w 644837"/>
              <a:gd name="connsiteY22" fmla="*/ 797169 h 808892"/>
              <a:gd name="connsiteX23" fmla="*/ 574430 w 644837"/>
              <a:gd name="connsiteY23" fmla="*/ 773723 h 808892"/>
              <a:gd name="connsiteX24" fmla="*/ 609600 w 644837"/>
              <a:gd name="connsiteY24" fmla="*/ 762000 h 808892"/>
              <a:gd name="connsiteX25" fmla="*/ 644769 w 644837"/>
              <a:gd name="connsiteY25" fmla="*/ 726830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4837" h="808892">
                <a:moveTo>
                  <a:pt x="633046" y="0"/>
                </a:moveTo>
                <a:cubicBezTo>
                  <a:pt x="613507" y="7815"/>
                  <a:pt x="593252" y="14035"/>
                  <a:pt x="574430" y="23446"/>
                </a:cubicBezTo>
                <a:cubicBezTo>
                  <a:pt x="561828" y="29747"/>
                  <a:pt x="552136" y="41170"/>
                  <a:pt x="539261" y="46892"/>
                </a:cubicBezTo>
                <a:cubicBezTo>
                  <a:pt x="516677" y="56929"/>
                  <a:pt x="492369" y="62523"/>
                  <a:pt x="468923" y="70338"/>
                </a:cubicBezTo>
                <a:lnTo>
                  <a:pt x="398584" y="93784"/>
                </a:lnTo>
                <a:lnTo>
                  <a:pt x="363415" y="105507"/>
                </a:lnTo>
                <a:cubicBezTo>
                  <a:pt x="351692" y="109415"/>
                  <a:pt x="340528" y="115865"/>
                  <a:pt x="328246" y="117230"/>
                </a:cubicBezTo>
                <a:lnTo>
                  <a:pt x="222738" y="128954"/>
                </a:lnTo>
                <a:cubicBezTo>
                  <a:pt x="199570" y="136677"/>
                  <a:pt x="168928" y="143464"/>
                  <a:pt x="152400" y="164123"/>
                </a:cubicBezTo>
                <a:cubicBezTo>
                  <a:pt x="144681" y="173772"/>
                  <a:pt x="147035" y="188696"/>
                  <a:pt x="140677" y="199292"/>
                </a:cubicBezTo>
                <a:cubicBezTo>
                  <a:pt x="134990" y="208770"/>
                  <a:pt x="124135" y="214107"/>
                  <a:pt x="117230" y="222738"/>
                </a:cubicBezTo>
                <a:cubicBezTo>
                  <a:pt x="108428" y="233740"/>
                  <a:pt x="101599" y="246184"/>
                  <a:pt x="93784" y="257907"/>
                </a:cubicBezTo>
                <a:cubicBezTo>
                  <a:pt x="89876" y="269630"/>
                  <a:pt x="88062" y="282275"/>
                  <a:pt x="82061" y="293077"/>
                </a:cubicBezTo>
                <a:cubicBezTo>
                  <a:pt x="68376" y="317710"/>
                  <a:pt x="44080" y="336682"/>
                  <a:pt x="35169" y="363415"/>
                </a:cubicBezTo>
                <a:cubicBezTo>
                  <a:pt x="18990" y="411951"/>
                  <a:pt x="30300" y="388302"/>
                  <a:pt x="0" y="433754"/>
                </a:cubicBezTo>
                <a:cubicBezTo>
                  <a:pt x="3908" y="453292"/>
                  <a:pt x="8693" y="472675"/>
                  <a:pt x="11723" y="492369"/>
                </a:cubicBezTo>
                <a:cubicBezTo>
                  <a:pt x="16514" y="523508"/>
                  <a:pt x="16845" y="555348"/>
                  <a:pt x="23446" y="586154"/>
                </a:cubicBezTo>
                <a:cubicBezTo>
                  <a:pt x="41034" y="668230"/>
                  <a:pt x="43960" y="633039"/>
                  <a:pt x="58615" y="691661"/>
                </a:cubicBezTo>
                <a:cubicBezTo>
                  <a:pt x="62523" y="707292"/>
                  <a:pt x="65912" y="723062"/>
                  <a:pt x="70338" y="738554"/>
                </a:cubicBezTo>
                <a:cubicBezTo>
                  <a:pt x="73733" y="750436"/>
                  <a:pt x="72006" y="766541"/>
                  <a:pt x="82061" y="773723"/>
                </a:cubicBezTo>
                <a:cubicBezTo>
                  <a:pt x="102172" y="788088"/>
                  <a:pt x="128954" y="789354"/>
                  <a:pt x="152400" y="797169"/>
                </a:cubicBezTo>
                <a:lnTo>
                  <a:pt x="187569" y="808892"/>
                </a:lnTo>
                <a:lnTo>
                  <a:pt x="386861" y="797169"/>
                </a:lnTo>
                <a:cubicBezTo>
                  <a:pt x="435510" y="793565"/>
                  <a:pt x="521179" y="785556"/>
                  <a:pt x="574430" y="773723"/>
                </a:cubicBezTo>
                <a:cubicBezTo>
                  <a:pt x="586493" y="771042"/>
                  <a:pt x="597877" y="765908"/>
                  <a:pt x="609600" y="762000"/>
                </a:cubicBezTo>
                <a:cubicBezTo>
                  <a:pt x="648021" y="736386"/>
                  <a:pt x="644769" y="752643"/>
                  <a:pt x="644769" y="726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4BFCF-75B7-418C-A47A-20916C9FF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565" y="1550678"/>
            <a:ext cx="4450024" cy="440625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883B0FF-7C20-4600-8E36-69DAE2A3CD10}"/>
              </a:ext>
            </a:extLst>
          </p:cNvPr>
          <p:cNvSpPr/>
          <p:nvPr/>
        </p:nvSpPr>
        <p:spPr>
          <a:xfrm>
            <a:off x="7083523" y="3477796"/>
            <a:ext cx="1000352" cy="123669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6374A1-1835-441C-B15D-B53C1FD38682}"/>
              </a:ext>
            </a:extLst>
          </p:cNvPr>
          <p:cNvSpPr/>
          <p:nvPr/>
        </p:nvSpPr>
        <p:spPr>
          <a:xfrm rot="19646361">
            <a:off x="7073205" y="2002500"/>
            <a:ext cx="2119196" cy="149567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67DCEC-9591-469A-B7A3-D24777062964}"/>
              </a:ext>
            </a:extLst>
          </p:cNvPr>
          <p:cNvSpPr/>
          <p:nvPr/>
        </p:nvSpPr>
        <p:spPr>
          <a:xfrm>
            <a:off x="5660585" y="2751278"/>
            <a:ext cx="1867414" cy="90632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6B59C0-1C12-45F6-90DB-334F508DCB08}"/>
              </a:ext>
            </a:extLst>
          </p:cNvPr>
          <p:cNvSpPr txBox="1"/>
          <p:nvPr/>
        </p:nvSpPr>
        <p:spPr>
          <a:xfrm>
            <a:off x="4956798" y="5398519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</p:spTree>
    <p:extLst>
      <p:ext uri="{BB962C8B-B14F-4D97-AF65-F5344CB8AC3E}">
        <p14:creationId xmlns:p14="http://schemas.microsoft.com/office/powerpoint/2010/main" val="34595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0267E5-1303-4CF0-A196-3ECFE4890D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597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85FA1C-7253-4F7E-B449-7666F646B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5495" y="4954149"/>
            <a:ext cx="1600200" cy="9620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25C1C-0C10-401C-8918-63B69581411B}"/>
              </a:ext>
            </a:extLst>
          </p:cNvPr>
          <p:cNvSpPr txBox="1"/>
          <p:nvPr/>
        </p:nvSpPr>
        <p:spPr>
          <a:xfrm>
            <a:off x="8165133" y="3877469"/>
            <a:ext cx="7633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WW2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Heritage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Site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FF088A-923C-4C6A-A579-1724C35EDE09}"/>
              </a:ext>
            </a:extLst>
          </p:cNvPr>
          <p:cNvCxnSpPr>
            <a:cxnSpLocks/>
          </p:cNvCxnSpPr>
          <p:nvPr/>
        </p:nvCxnSpPr>
        <p:spPr>
          <a:xfrm flipH="1" flipV="1">
            <a:off x="8460432" y="3447120"/>
            <a:ext cx="86376" cy="43034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2486A9-F266-467D-AF9B-2D7AE43CFF14}"/>
              </a:ext>
            </a:extLst>
          </p:cNvPr>
          <p:cNvSpPr txBox="1"/>
          <p:nvPr/>
        </p:nvSpPr>
        <p:spPr>
          <a:xfrm>
            <a:off x="4899412" y="3348649"/>
            <a:ext cx="10038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Escarpment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Trail South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27C607-C822-48CA-BA5F-82F852BDCFE4}"/>
              </a:ext>
            </a:extLst>
          </p:cNvPr>
          <p:cNvSpPr txBox="1"/>
          <p:nvPr/>
        </p:nvSpPr>
        <p:spPr>
          <a:xfrm>
            <a:off x="4930286" y="1630201"/>
            <a:ext cx="10038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Escarpment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Trail North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C1A06-2CC2-42EB-B808-760E07305E3A}"/>
              </a:ext>
            </a:extLst>
          </p:cNvPr>
          <p:cNvSpPr txBox="1"/>
          <p:nvPr/>
        </p:nvSpPr>
        <p:spPr>
          <a:xfrm>
            <a:off x="6824585" y="3198167"/>
            <a:ext cx="7040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Mitchell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Creek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6079A5-E35E-4F6C-A0B4-9C1A2070594C}"/>
              </a:ext>
            </a:extLst>
          </p:cNvPr>
          <p:cNvSpPr txBox="1"/>
          <p:nvPr/>
        </p:nvSpPr>
        <p:spPr>
          <a:xfrm>
            <a:off x="4091740" y="1083909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Palmerston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CBD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EDF3381-05E1-4C95-BF63-95AE257F2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3" y="1151321"/>
            <a:ext cx="4068452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With local buy in and input.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b="1" dirty="0"/>
              <a:t>Conceptual Palmerston Geotrails.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Enhancements to the Escarpment Trail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Developing Mitchell Creek Trail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Connectivity between sites and routes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Inclusion of other elements – parks, remnant forest, military heritage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Promotion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….and protection…..</a:t>
            </a:r>
          </a:p>
        </p:txBody>
      </p:sp>
    </p:spTree>
    <p:extLst>
      <p:ext uri="{BB962C8B-B14F-4D97-AF65-F5344CB8AC3E}">
        <p14:creationId xmlns:p14="http://schemas.microsoft.com/office/powerpoint/2010/main" val="429049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860540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Challenges.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FF0000"/>
                </a:solidFill>
              </a:rPr>
              <a:t>Priority!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- Protection and preservation of Geoheritage (GH)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General awareness of Geotourism (GT) &amp; potential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Alternatives being supported over GH/GT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Safety – roads, remoteness, communication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Mitigation of intentional vandalism of sites, unintentional over-tourism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Establishing a common GH/GT voice across Australia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Access to sites and buy-in from: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Aboriginal / First Nations peoples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Pastoralists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Mining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Public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Government and NGO’s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/>
              <a:t>Tourism Companies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000" b="1" dirty="0"/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20A85-B52B-4C49-A6F1-34A52197C827}"/>
              </a:ext>
            </a:extLst>
          </p:cNvPr>
          <p:cNvSpPr txBox="1"/>
          <p:nvPr/>
        </p:nvSpPr>
        <p:spPr>
          <a:xfrm>
            <a:off x="6084168" y="1686897"/>
            <a:ext cx="18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11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295039" cy="3357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Lessons from Canada.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British Columbia, Alberta, Montreal, Quebec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“Tourist-eye” view, not GH/GT focused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1/.	Integration into the holiday tour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2/.	Availability of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3/.	Influence of technology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4/.	First Nations / Relationship to place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5/.	Commercialisation of fossils and resources.</a:t>
            </a: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6374A1-1835-441C-B15D-B53C1FD38682}"/>
              </a:ext>
            </a:extLst>
          </p:cNvPr>
          <p:cNvSpPr/>
          <p:nvPr/>
        </p:nvSpPr>
        <p:spPr>
          <a:xfrm rot="19646361">
            <a:off x="7073205" y="2002500"/>
            <a:ext cx="2119196" cy="149567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33398-84B9-4602-A79C-FB0034313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01" y="1533299"/>
            <a:ext cx="4457599" cy="44458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A54BEB-3609-4126-BFE9-F65EAFD9B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23" y="4374431"/>
            <a:ext cx="2448322" cy="154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FF907177-9034-4D07-9B4C-B6B62929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4332291"/>
            <a:ext cx="4295039" cy="11717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6/.	…And did I mention the books!</a:t>
            </a:r>
          </a:p>
          <a:p>
            <a:pPr marL="0" indent="0">
              <a:lnSpc>
                <a:spcPct val="150000"/>
              </a:lnSpc>
              <a:buNone/>
              <a:tabLst>
                <a:tab pos="714375" algn="l"/>
              </a:tabLst>
            </a:pPr>
            <a:endParaRPr lang="en-US" sz="1400" b="1" dirty="0"/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D55DCB2C-E25A-4C44-A044-8701FE1F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4" y="1612168"/>
            <a:ext cx="1366821" cy="18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3" y="1151321"/>
            <a:ext cx="4212468" cy="3357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Lessons from Singapore.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Singapore CBD, Marina Bay and Sentosa Is.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“Tourist-eye” view, not GH/GT focused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1/.	Celebrate of history and culture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2/.	Diversify the visitor experiences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3/.	‘Tech it up’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en-US" sz="1400" b="1" dirty="0"/>
              <a:t>4/.	Make your own attractions!</a:t>
            </a: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47746-265D-42C1-8D2A-23FA1C519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92"/>
          <a:stretch/>
        </p:blipFill>
        <p:spPr>
          <a:xfrm>
            <a:off x="4834502" y="1910569"/>
            <a:ext cx="4295039" cy="4047262"/>
          </a:xfrm>
          <a:prstGeom prst="rect">
            <a:avLst/>
          </a:prstGeom>
        </p:spPr>
      </p:pic>
      <p:pic>
        <p:nvPicPr>
          <p:cNvPr id="5" name="Picture 4" descr="Singapore Supertrees">
            <a:extLst>
              <a:ext uri="{FF2B5EF4-FFF2-40B4-BE49-F238E27FC236}">
                <a16:creationId xmlns:a16="http://schemas.microsoft.com/office/drawing/2014/main" id="{45D8950D-56FA-4F26-B6C8-B8D2F3D1C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3177" y="4198119"/>
            <a:ext cx="2231927" cy="1673946"/>
          </a:xfrm>
          <a:prstGeom prst="rect">
            <a:avLst/>
          </a:prstGeom>
        </p:spPr>
      </p:pic>
      <p:pic>
        <p:nvPicPr>
          <p:cNvPr id="7" name="Picture 6" descr="Marina Bay Sands at night">
            <a:extLst>
              <a:ext uri="{FF2B5EF4-FFF2-40B4-BE49-F238E27FC236}">
                <a16:creationId xmlns:a16="http://schemas.microsoft.com/office/drawing/2014/main" id="{1C43BC54-810B-4221-B7FA-010137E62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1" y="4474717"/>
            <a:ext cx="3923928" cy="1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046369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200" b="1" dirty="0"/>
              <a:t>The path forward.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Contemporize our Geoheritage Registry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Engage (and energise!) the stakeholders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Establish a recognizable ‘Geo-NT’ brand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Focus on the little wins that matter.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ASPIRATIONAL GOAL </a:t>
            </a:r>
            <a:r>
              <a:rPr lang="en-US" sz="1400" b="1" dirty="0"/>
              <a:t>- Plan and advance 1-3 NT Geotrail concepts within the year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…And collaborate with neighboring states, professional bodies and industry to progress geoheritage and geotourism across Australia.</a:t>
            </a: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787646" y="374820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91740" y="231427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341558" y="340262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10FD6-7878-44B6-9419-DF32EAE9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4686401" y="1545906"/>
            <a:ext cx="4457599" cy="4419295"/>
          </a:xfrm>
          <a:prstGeom prst="rect">
            <a:avLst/>
          </a:prstGeom>
        </p:spPr>
      </p:pic>
      <p:sp>
        <p:nvSpPr>
          <p:cNvPr id="6" name="Diamond 5">
            <a:extLst>
              <a:ext uri="{FF2B5EF4-FFF2-40B4-BE49-F238E27FC236}">
                <a16:creationId xmlns:a16="http://schemas.microsoft.com/office/drawing/2014/main" id="{76D5C269-40F8-4648-9254-0EB6CF2EEF5D}"/>
              </a:ext>
            </a:extLst>
          </p:cNvPr>
          <p:cNvSpPr/>
          <p:nvPr/>
        </p:nvSpPr>
        <p:spPr>
          <a:xfrm>
            <a:off x="5846543" y="2165251"/>
            <a:ext cx="313963" cy="32543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070A8890-FED9-4DF2-A3FE-B0791B715B62}"/>
              </a:ext>
            </a:extLst>
          </p:cNvPr>
          <p:cNvSpPr/>
          <p:nvPr/>
        </p:nvSpPr>
        <p:spPr>
          <a:xfrm>
            <a:off x="5916772" y="2567645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8A8BC096-789B-4375-8D98-B493D0E585FA}"/>
              </a:ext>
            </a:extLst>
          </p:cNvPr>
          <p:cNvSpPr/>
          <p:nvPr/>
        </p:nvSpPr>
        <p:spPr>
          <a:xfrm>
            <a:off x="7249204" y="4509120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7E8A7C-7616-4DC6-B2DC-CDBAD459CFFD}"/>
              </a:ext>
            </a:extLst>
          </p:cNvPr>
          <p:cNvSpPr/>
          <p:nvPr/>
        </p:nvSpPr>
        <p:spPr>
          <a:xfrm>
            <a:off x="5990492" y="2754923"/>
            <a:ext cx="1351138" cy="1746739"/>
          </a:xfrm>
          <a:custGeom>
            <a:avLst/>
            <a:gdLst>
              <a:gd name="connsiteX0" fmla="*/ 23446 w 1351138"/>
              <a:gd name="connsiteY0" fmla="*/ 0 h 1746739"/>
              <a:gd name="connsiteX1" fmla="*/ 11723 w 1351138"/>
              <a:gd name="connsiteY1" fmla="*/ 58615 h 1746739"/>
              <a:gd name="connsiteX2" fmla="*/ 0 w 1351138"/>
              <a:gd name="connsiteY2" fmla="*/ 93785 h 1746739"/>
              <a:gd name="connsiteX3" fmla="*/ 11723 w 1351138"/>
              <a:gd name="connsiteY3" fmla="*/ 316523 h 1746739"/>
              <a:gd name="connsiteX4" fmla="*/ 35170 w 1351138"/>
              <a:gd name="connsiteY4" fmla="*/ 386862 h 1746739"/>
              <a:gd name="connsiteX5" fmla="*/ 70339 w 1351138"/>
              <a:gd name="connsiteY5" fmla="*/ 492369 h 1746739"/>
              <a:gd name="connsiteX6" fmla="*/ 82062 w 1351138"/>
              <a:gd name="connsiteY6" fmla="*/ 527539 h 1746739"/>
              <a:gd name="connsiteX7" fmla="*/ 105508 w 1351138"/>
              <a:gd name="connsiteY7" fmla="*/ 562708 h 1746739"/>
              <a:gd name="connsiteX8" fmla="*/ 152400 w 1351138"/>
              <a:gd name="connsiteY8" fmla="*/ 668215 h 1746739"/>
              <a:gd name="connsiteX9" fmla="*/ 175846 w 1351138"/>
              <a:gd name="connsiteY9" fmla="*/ 691662 h 1746739"/>
              <a:gd name="connsiteX10" fmla="*/ 234462 w 1351138"/>
              <a:gd name="connsiteY10" fmla="*/ 797169 h 1746739"/>
              <a:gd name="connsiteX11" fmla="*/ 269631 w 1351138"/>
              <a:gd name="connsiteY11" fmla="*/ 820615 h 1746739"/>
              <a:gd name="connsiteX12" fmla="*/ 293077 w 1351138"/>
              <a:gd name="connsiteY12" fmla="*/ 844062 h 1746739"/>
              <a:gd name="connsiteX13" fmla="*/ 316523 w 1351138"/>
              <a:gd name="connsiteY13" fmla="*/ 879231 h 1746739"/>
              <a:gd name="connsiteX14" fmla="*/ 351693 w 1351138"/>
              <a:gd name="connsiteY14" fmla="*/ 890954 h 1746739"/>
              <a:gd name="connsiteX15" fmla="*/ 410308 w 1351138"/>
              <a:gd name="connsiteY15" fmla="*/ 937846 h 1746739"/>
              <a:gd name="connsiteX16" fmla="*/ 468923 w 1351138"/>
              <a:gd name="connsiteY16" fmla="*/ 996462 h 1746739"/>
              <a:gd name="connsiteX17" fmla="*/ 492370 w 1351138"/>
              <a:gd name="connsiteY17" fmla="*/ 1019908 h 1746739"/>
              <a:gd name="connsiteX18" fmla="*/ 527539 w 1351138"/>
              <a:gd name="connsiteY18" fmla="*/ 1043354 h 1746739"/>
              <a:gd name="connsiteX19" fmla="*/ 609600 w 1351138"/>
              <a:gd name="connsiteY19" fmla="*/ 1125415 h 1746739"/>
              <a:gd name="connsiteX20" fmla="*/ 644770 w 1351138"/>
              <a:gd name="connsiteY20" fmla="*/ 1184031 h 1746739"/>
              <a:gd name="connsiteX21" fmla="*/ 715108 w 1351138"/>
              <a:gd name="connsiteY21" fmla="*/ 1230923 h 1746739"/>
              <a:gd name="connsiteX22" fmla="*/ 738554 w 1351138"/>
              <a:gd name="connsiteY22" fmla="*/ 1266092 h 1746739"/>
              <a:gd name="connsiteX23" fmla="*/ 797170 w 1351138"/>
              <a:gd name="connsiteY23" fmla="*/ 1312985 h 1746739"/>
              <a:gd name="connsiteX24" fmla="*/ 832339 w 1351138"/>
              <a:gd name="connsiteY24" fmla="*/ 1324708 h 1746739"/>
              <a:gd name="connsiteX25" fmla="*/ 867508 w 1351138"/>
              <a:gd name="connsiteY25" fmla="*/ 1348154 h 1746739"/>
              <a:gd name="connsiteX26" fmla="*/ 937846 w 1351138"/>
              <a:gd name="connsiteY26" fmla="*/ 1371600 h 1746739"/>
              <a:gd name="connsiteX27" fmla="*/ 1043354 w 1351138"/>
              <a:gd name="connsiteY27" fmla="*/ 1406769 h 1746739"/>
              <a:gd name="connsiteX28" fmla="*/ 1078523 w 1351138"/>
              <a:gd name="connsiteY28" fmla="*/ 1418492 h 1746739"/>
              <a:gd name="connsiteX29" fmla="*/ 1172308 w 1351138"/>
              <a:gd name="connsiteY29" fmla="*/ 1465385 h 1746739"/>
              <a:gd name="connsiteX30" fmla="*/ 1207477 w 1351138"/>
              <a:gd name="connsiteY30" fmla="*/ 1477108 h 1746739"/>
              <a:gd name="connsiteX31" fmla="*/ 1242646 w 1351138"/>
              <a:gd name="connsiteY31" fmla="*/ 1488831 h 1746739"/>
              <a:gd name="connsiteX32" fmla="*/ 1266093 w 1351138"/>
              <a:gd name="connsiteY32" fmla="*/ 1512277 h 1746739"/>
              <a:gd name="connsiteX33" fmla="*/ 1301262 w 1351138"/>
              <a:gd name="connsiteY33" fmla="*/ 1535723 h 1746739"/>
              <a:gd name="connsiteX34" fmla="*/ 1324708 w 1351138"/>
              <a:gd name="connsiteY34" fmla="*/ 1570892 h 1746739"/>
              <a:gd name="connsiteX35" fmla="*/ 1348154 w 1351138"/>
              <a:gd name="connsiteY35" fmla="*/ 1594339 h 1746739"/>
              <a:gd name="connsiteX36" fmla="*/ 1348154 w 1351138"/>
              <a:gd name="connsiteY36" fmla="*/ 1746739 h 17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1138" h="1746739">
                <a:moveTo>
                  <a:pt x="23446" y="0"/>
                </a:moveTo>
                <a:cubicBezTo>
                  <a:pt x="19538" y="19538"/>
                  <a:pt x="16556" y="39285"/>
                  <a:pt x="11723" y="58615"/>
                </a:cubicBezTo>
                <a:cubicBezTo>
                  <a:pt x="8726" y="70603"/>
                  <a:pt x="0" y="81428"/>
                  <a:pt x="0" y="93785"/>
                </a:cubicBezTo>
                <a:cubicBezTo>
                  <a:pt x="0" y="168134"/>
                  <a:pt x="2865" y="242704"/>
                  <a:pt x="11723" y="316523"/>
                </a:cubicBezTo>
                <a:cubicBezTo>
                  <a:pt x="14668" y="341062"/>
                  <a:pt x="27354" y="363416"/>
                  <a:pt x="35170" y="386862"/>
                </a:cubicBezTo>
                <a:lnTo>
                  <a:pt x="70339" y="492369"/>
                </a:lnTo>
                <a:cubicBezTo>
                  <a:pt x="74247" y="504092"/>
                  <a:pt x="75207" y="517257"/>
                  <a:pt x="82062" y="527539"/>
                </a:cubicBezTo>
                <a:cubicBezTo>
                  <a:pt x="89877" y="539262"/>
                  <a:pt x="99786" y="549833"/>
                  <a:pt x="105508" y="562708"/>
                </a:cubicBezTo>
                <a:cubicBezTo>
                  <a:pt x="138043" y="635913"/>
                  <a:pt x="112603" y="618468"/>
                  <a:pt x="152400" y="668215"/>
                </a:cubicBezTo>
                <a:cubicBezTo>
                  <a:pt x="159305" y="676846"/>
                  <a:pt x="168031" y="683846"/>
                  <a:pt x="175846" y="691662"/>
                </a:cubicBezTo>
                <a:cubicBezTo>
                  <a:pt x="188063" y="728310"/>
                  <a:pt x="199913" y="774136"/>
                  <a:pt x="234462" y="797169"/>
                </a:cubicBezTo>
                <a:cubicBezTo>
                  <a:pt x="246185" y="804984"/>
                  <a:pt x="258629" y="811813"/>
                  <a:pt x="269631" y="820615"/>
                </a:cubicBezTo>
                <a:cubicBezTo>
                  <a:pt x="278262" y="827520"/>
                  <a:pt x="286172" y="835431"/>
                  <a:pt x="293077" y="844062"/>
                </a:cubicBezTo>
                <a:cubicBezTo>
                  <a:pt x="301878" y="855064"/>
                  <a:pt x="305521" y="870430"/>
                  <a:pt x="316523" y="879231"/>
                </a:cubicBezTo>
                <a:cubicBezTo>
                  <a:pt x="326173" y="886951"/>
                  <a:pt x="339970" y="887046"/>
                  <a:pt x="351693" y="890954"/>
                </a:cubicBezTo>
                <a:cubicBezTo>
                  <a:pt x="412738" y="982522"/>
                  <a:pt x="334808" y="881220"/>
                  <a:pt x="410308" y="937846"/>
                </a:cubicBezTo>
                <a:cubicBezTo>
                  <a:pt x="432413" y="954425"/>
                  <a:pt x="449384" y="976923"/>
                  <a:pt x="468923" y="996462"/>
                </a:cubicBezTo>
                <a:cubicBezTo>
                  <a:pt x="476739" y="1004278"/>
                  <a:pt x="483174" y="1013777"/>
                  <a:pt x="492370" y="1019908"/>
                </a:cubicBezTo>
                <a:lnTo>
                  <a:pt x="527539" y="1043354"/>
                </a:lnTo>
                <a:cubicBezTo>
                  <a:pt x="581286" y="1123974"/>
                  <a:pt x="547698" y="1104781"/>
                  <a:pt x="609600" y="1125415"/>
                </a:cubicBezTo>
                <a:cubicBezTo>
                  <a:pt x="620821" y="1159078"/>
                  <a:pt x="616160" y="1162574"/>
                  <a:pt x="644770" y="1184031"/>
                </a:cubicBezTo>
                <a:cubicBezTo>
                  <a:pt x="667313" y="1200938"/>
                  <a:pt x="715108" y="1230923"/>
                  <a:pt x="715108" y="1230923"/>
                </a:cubicBezTo>
                <a:cubicBezTo>
                  <a:pt x="722923" y="1242646"/>
                  <a:pt x="729753" y="1255090"/>
                  <a:pt x="738554" y="1266092"/>
                </a:cubicBezTo>
                <a:cubicBezTo>
                  <a:pt x="753094" y="1284268"/>
                  <a:pt x="776856" y="1302828"/>
                  <a:pt x="797170" y="1312985"/>
                </a:cubicBezTo>
                <a:cubicBezTo>
                  <a:pt x="808223" y="1318511"/>
                  <a:pt x="821286" y="1319182"/>
                  <a:pt x="832339" y="1324708"/>
                </a:cubicBezTo>
                <a:cubicBezTo>
                  <a:pt x="844941" y="1331009"/>
                  <a:pt x="854633" y="1342432"/>
                  <a:pt x="867508" y="1348154"/>
                </a:cubicBezTo>
                <a:cubicBezTo>
                  <a:pt x="890092" y="1358191"/>
                  <a:pt x="914400" y="1363785"/>
                  <a:pt x="937846" y="1371600"/>
                </a:cubicBezTo>
                <a:lnTo>
                  <a:pt x="1043354" y="1406769"/>
                </a:lnTo>
                <a:lnTo>
                  <a:pt x="1078523" y="1418492"/>
                </a:lnTo>
                <a:cubicBezTo>
                  <a:pt x="1119446" y="1459415"/>
                  <a:pt x="1091484" y="1438444"/>
                  <a:pt x="1172308" y="1465385"/>
                </a:cubicBezTo>
                <a:lnTo>
                  <a:pt x="1207477" y="1477108"/>
                </a:lnTo>
                <a:lnTo>
                  <a:pt x="1242646" y="1488831"/>
                </a:lnTo>
                <a:cubicBezTo>
                  <a:pt x="1250462" y="1496646"/>
                  <a:pt x="1257462" y="1505372"/>
                  <a:pt x="1266093" y="1512277"/>
                </a:cubicBezTo>
                <a:cubicBezTo>
                  <a:pt x="1277095" y="1521078"/>
                  <a:pt x="1291299" y="1525760"/>
                  <a:pt x="1301262" y="1535723"/>
                </a:cubicBezTo>
                <a:cubicBezTo>
                  <a:pt x="1311225" y="1545686"/>
                  <a:pt x="1315907" y="1559890"/>
                  <a:pt x="1324708" y="1570892"/>
                </a:cubicBezTo>
                <a:cubicBezTo>
                  <a:pt x="1331613" y="1579523"/>
                  <a:pt x="1346693" y="1583383"/>
                  <a:pt x="1348154" y="1594339"/>
                </a:cubicBezTo>
                <a:cubicBezTo>
                  <a:pt x="1354868" y="1644693"/>
                  <a:pt x="1348154" y="1695939"/>
                  <a:pt x="1348154" y="1746739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8FF2C-6F14-40B8-90CF-4069B01FD200}"/>
              </a:ext>
            </a:extLst>
          </p:cNvPr>
          <p:cNvSpPr/>
          <p:nvPr/>
        </p:nvSpPr>
        <p:spPr>
          <a:xfrm>
            <a:off x="5591908" y="2848708"/>
            <a:ext cx="644837" cy="808892"/>
          </a:xfrm>
          <a:custGeom>
            <a:avLst/>
            <a:gdLst>
              <a:gd name="connsiteX0" fmla="*/ 633046 w 644837"/>
              <a:gd name="connsiteY0" fmla="*/ 0 h 808892"/>
              <a:gd name="connsiteX1" fmla="*/ 574430 w 644837"/>
              <a:gd name="connsiteY1" fmla="*/ 23446 h 808892"/>
              <a:gd name="connsiteX2" fmla="*/ 539261 w 644837"/>
              <a:gd name="connsiteY2" fmla="*/ 46892 h 808892"/>
              <a:gd name="connsiteX3" fmla="*/ 468923 w 644837"/>
              <a:gd name="connsiteY3" fmla="*/ 70338 h 808892"/>
              <a:gd name="connsiteX4" fmla="*/ 398584 w 644837"/>
              <a:gd name="connsiteY4" fmla="*/ 93784 h 808892"/>
              <a:gd name="connsiteX5" fmla="*/ 363415 w 644837"/>
              <a:gd name="connsiteY5" fmla="*/ 105507 h 808892"/>
              <a:gd name="connsiteX6" fmla="*/ 328246 w 644837"/>
              <a:gd name="connsiteY6" fmla="*/ 117230 h 808892"/>
              <a:gd name="connsiteX7" fmla="*/ 222738 w 644837"/>
              <a:gd name="connsiteY7" fmla="*/ 128954 h 808892"/>
              <a:gd name="connsiteX8" fmla="*/ 152400 w 644837"/>
              <a:gd name="connsiteY8" fmla="*/ 164123 h 808892"/>
              <a:gd name="connsiteX9" fmla="*/ 140677 w 644837"/>
              <a:gd name="connsiteY9" fmla="*/ 199292 h 808892"/>
              <a:gd name="connsiteX10" fmla="*/ 117230 w 644837"/>
              <a:gd name="connsiteY10" fmla="*/ 222738 h 808892"/>
              <a:gd name="connsiteX11" fmla="*/ 93784 w 644837"/>
              <a:gd name="connsiteY11" fmla="*/ 257907 h 808892"/>
              <a:gd name="connsiteX12" fmla="*/ 82061 w 644837"/>
              <a:gd name="connsiteY12" fmla="*/ 293077 h 808892"/>
              <a:gd name="connsiteX13" fmla="*/ 35169 w 644837"/>
              <a:gd name="connsiteY13" fmla="*/ 363415 h 808892"/>
              <a:gd name="connsiteX14" fmla="*/ 0 w 644837"/>
              <a:gd name="connsiteY14" fmla="*/ 433754 h 808892"/>
              <a:gd name="connsiteX15" fmla="*/ 11723 w 644837"/>
              <a:gd name="connsiteY15" fmla="*/ 492369 h 808892"/>
              <a:gd name="connsiteX16" fmla="*/ 23446 w 644837"/>
              <a:gd name="connsiteY16" fmla="*/ 586154 h 808892"/>
              <a:gd name="connsiteX17" fmla="*/ 58615 w 644837"/>
              <a:gd name="connsiteY17" fmla="*/ 691661 h 808892"/>
              <a:gd name="connsiteX18" fmla="*/ 70338 w 644837"/>
              <a:gd name="connsiteY18" fmla="*/ 738554 h 808892"/>
              <a:gd name="connsiteX19" fmla="*/ 82061 w 644837"/>
              <a:gd name="connsiteY19" fmla="*/ 773723 h 808892"/>
              <a:gd name="connsiteX20" fmla="*/ 152400 w 644837"/>
              <a:gd name="connsiteY20" fmla="*/ 797169 h 808892"/>
              <a:gd name="connsiteX21" fmla="*/ 187569 w 644837"/>
              <a:gd name="connsiteY21" fmla="*/ 808892 h 808892"/>
              <a:gd name="connsiteX22" fmla="*/ 386861 w 644837"/>
              <a:gd name="connsiteY22" fmla="*/ 797169 h 808892"/>
              <a:gd name="connsiteX23" fmla="*/ 574430 w 644837"/>
              <a:gd name="connsiteY23" fmla="*/ 773723 h 808892"/>
              <a:gd name="connsiteX24" fmla="*/ 609600 w 644837"/>
              <a:gd name="connsiteY24" fmla="*/ 762000 h 808892"/>
              <a:gd name="connsiteX25" fmla="*/ 644769 w 644837"/>
              <a:gd name="connsiteY25" fmla="*/ 726830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4837" h="808892">
                <a:moveTo>
                  <a:pt x="633046" y="0"/>
                </a:moveTo>
                <a:cubicBezTo>
                  <a:pt x="613507" y="7815"/>
                  <a:pt x="593252" y="14035"/>
                  <a:pt x="574430" y="23446"/>
                </a:cubicBezTo>
                <a:cubicBezTo>
                  <a:pt x="561828" y="29747"/>
                  <a:pt x="552136" y="41170"/>
                  <a:pt x="539261" y="46892"/>
                </a:cubicBezTo>
                <a:cubicBezTo>
                  <a:pt x="516677" y="56929"/>
                  <a:pt x="492369" y="62523"/>
                  <a:pt x="468923" y="70338"/>
                </a:cubicBezTo>
                <a:lnTo>
                  <a:pt x="398584" y="93784"/>
                </a:lnTo>
                <a:lnTo>
                  <a:pt x="363415" y="105507"/>
                </a:lnTo>
                <a:cubicBezTo>
                  <a:pt x="351692" y="109415"/>
                  <a:pt x="340528" y="115865"/>
                  <a:pt x="328246" y="117230"/>
                </a:cubicBezTo>
                <a:lnTo>
                  <a:pt x="222738" y="128954"/>
                </a:lnTo>
                <a:cubicBezTo>
                  <a:pt x="199570" y="136677"/>
                  <a:pt x="168928" y="143464"/>
                  <a:pt x="152400" y="164123"/>
                </a:cubicBezTo>
                <a:cubicBezTo>
                  <a:pt x="144681" y="173772"/>
                  <a:pt x="147035" y="188696"/>
                  <a:pt x="140677" y="199292"/>
                </a:cubicBezTo>
                <a:cubicBezTo>
                  <a:pt x="134990" y="208770"/>
                  <a:pt x="124135" y="214107"/>
                  <a:pt x="117230" y="222738"/>
                </a:cubicBezTo>
                <a:cubicBezTo>
                  <a:pt x="108428" y="233740"/>
                  <a:pt x="101599" y="246184"/>
                  <a:pt x="93784" y="257907"/>
                </a:cubicBezTo>
                <a:cubicBezTo>
                  <a:pt x="89876" y="269630"/>
                  <a:pt x="88062" y="282275"/>
                  <a:pt x="82061" y="293077"/>
                </a:cubicBezTo>
                <a:cubicBezTo>
                  <a:pt x="68376" y="317710"/>
                  <a:pt x="44080" y="336682"/>
                  <a:pt x="35169" y="363415"/>
                </a:cubicBezTo>
                <a:cubicBezTo>
                  <a:pt x="18990" y="411951"/>
                  <a:pt x="30300" y="388302"/>
                  <a:pt x="0" y="433754"/>
                </a:cubicBezTo>
                <a:cubicBezTo>
                  <a:pt x="3908" y="453292"/>
                  <a:pt x="8693" y="472675"/>
                  <a:pt x="11723" y="492369"/>
                </a:cubicBezTo>
                <a:cubicBezTo>
                  <a:pt x="16514" y="523508"/>
                  <a:pt x="16845" y="555348"/>
                  <a:pt x="23446" y="586154"/>
                </a:cubicBezTo>
                <a:cubicBezTo>
                  <a:pt x="41034" y="668230"/>
                  <a:pt x="43960" y="633039"/>
                  <a:pt x="58615" y="691661"/>
                </a:cubicBezTo>
                <a:cubicBezTo>
                  <a:pt x="62523" y="707292"/>
                  <a:pt x="65912" y="723062"/>
                  <a:pt x="70338" y="738554"/>
                </a:cubicBezTo>
                <a:cubicBezTo>
                  <a:pt x="73733" y="750436"/>
                  <a:pt x="72006" y="766541"/>
                  <a:pt x="82061" y="773723"/>
                </a:cubicBezTo>
                <a:cubicBezTo>
                  <a:pt x="102172" y="788088"/>
                  <a:pt x="128954" y="789354"/>
                  <a:pt x="152400" y="797169"/>
                </a:cubicBezTo>
                <a:lnTo>
                  <a:pt x="187569" y="808892"/>
                </a:lnTo>
                <a:lnTo>
                  <a:pt x="386861" y="797169"/>
                </a:lnTo>
                <a:cubicBezTo>
                  <a:pt x="435510" y="793565"/>
                  <a:pt x="521179" y="785556"/>
                  <a:pt x="574430" y="773723"/>
                </a:cubicBezTo>
                <a:cubicBezTo>
                  <a:pt x="586493" y="771042"/>
                  <a:pt x="597877" y="765908"/>
                  <a:pt x="609600" y="762000"/>
                </a:cubicBezTo>
                <a:cubicBezTo>
                  <a:pt x="648021" y="736386"/>
                  <a:pt x="644769" y="752643"/>
                  <a:pt x="644769" y="726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83B0FF-7C20-4600-8E36-69DAE2A3CD10}"/>
              </a:ext>
            </a:extLst>
          </p:cNvPr>
          <p:cNvSpPr/>
          <p:nvPr/>
        </p:nvSpPr>
        <p:spPr>
          <a:xfrm>
            <a:off x="7083523" y="3477796"/>
            <a:ext cx="1000352" cy="123669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6374A1-1835-441C-B15D-B53C1FD38682}"/>
              </a:ext>
            </a:extLst>
          </p:cNvPr>
          <p:cNvSpPr/>
          <p:nvPr/>
        </p:nvSpPr>
        <p:spPr>
          <a:xfrm rot="19646361">
            <a:off x="7073205" y="2002500"/>
            <a:ext cx="2119196" cy="149567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67DCEC-9591-469A-B7A3-D24777062964}"/>
              </a:ext>
            </a:extLst>
          </p:cNvPr>
          <p:cNvSpPr/>
          <p:nvPr/>
        </p:nvSpPr>
        <p:spPr>
          <a:xfrm>
            <a:off x="5588072" y="2751278"/>
            <a:ext cx="1867414" cy="123669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1D038-472D-4E47-8BB4-BFC86851BD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4"/>
          <a:stretch/>
        </p:blipFill>
        <p:spPr>
          <a:xfrm>
            <a:off x="4674990" y="1548874"/>
            <a:ext cx="4457599" cy="44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2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7B0AC-3FF2-4FF4-BB97-DA8140A01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20591"/>
          <a:stretch/>
        </p:blipFill>
        <p:spPr>
          <a:xfrm>
            <a:off x="0" y="1111381"/>
            <a:ext cx="9144000" cy="4853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41202" y="1083910"/>
            <a:ext cx="8695293" cy="37898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endParaRPr lang="en-US" sz="8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200" b="1" dirty="0"/>
              <a:t>The final word.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“The geotourism movement in the Northern Territory may be a multitude of quiet voices …….or it may track faster, as more individuals and organisations see the potential and position into the industry”.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0D07F-0781-4BB2-88BC-5C757B7086C4}"/>
              </a:ext>
            </a:extLst>
          </p:cNvPr>
          <p:cNvSpPr txBox="1"/>
          <p:nvPr/>
        </p:nvSpPr>
        <p:spPr>
          <a:xfrm>
            <a:off x="7110853" y="5653032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Signage at Southport</a:t>
            </a:r>
          </a:p>
        </p:txBody>
      </p:sp>
    </p:spTree>
    <p:extLst>
      <p:ext uri="{BB962C8B-B14F-4D97-AF65-F5344CB8AC3E}">
        <p14:creationId xmlns:p14="http://schemas.microsoft.com/office/powerpoint/2010/main" val="143032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19E65A0F-73B2-44A0-BB74-FA531F2C4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06" cy="5979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2555776" y="1563370"/>
            <a:ext cx="4446821" cy="37898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endParaRPr lang="en-US" sz="2200" b="1" dirty="0"/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200" b="1" dirty="0"/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200" b="1" dirty="0"/>
              <a:t>	Thank You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ED16A-6051-48A8-9509-82574B945B73}"/>
              </a:ext>
            </a:extLst>
          </p:cNvPr>
          <p:cNvSpPr txBox="1"/>
          <p:nvPr/>
        </p:nvSpPr>
        <p:spPr>
          <a:xfrm>
            <a:off x="6668705" y="5157043"/>
            <a:ext cx="23070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An interactive online version </a:t>
            </a:r>
          </a:p>
          <a:p>
            <a:r>
              <a:rPr lang="en-AU" sz="1100" dirty="0"/>
              <a:t>of this presentation is available at:</a:t>
            </a:r>
          </a:p>
          <a:p>
            <a:r>
              <a:rPr lang="en-AU" sz="1100" dirty="0">
                <a:hlinkClick r:id="rId5"/>
              </a:rPr>
              <a:t>https://arcg.is/11DTja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84782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19E65A0F-73B2-44A0-BB74-FA531F2C4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06" cy="5979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D42C5E6-44B4-4EB0-867A-29349842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8" y="1151321"/>
            <a:ext cx="8792866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100" b="1" dirty="0"/>
              <a:t>Primary references and sources used for this presentation.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dirty="0"/>
              <a:t>Broek PRV, 1980, </a:t>
            </a:r>
            <a:r>
              <a:rPr lang="en-US" sz="1000" i="1" dirty="0"/>
              <a:t>Engineering Geology of the proposed Darwin East urban development area</a:t>
            </a:r>
            <a:r>
              <a:rPr lang="en-US" sz="1000" dirty="0"/>
              <a:t>, Northern Territory, Bureau of Mineral Resources, Canberra.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dirty="0"/>
              <a:t>Cowley WM (compiler), 2003, </a:t>
            </a:r>
            <a:r>
              <a:rPr lang="en-US" sz="1000" i="1" dirty="0"/>
              <a:t>Geological Monuments of South Australia 1:2000000 scale</a:t>
            </a:r>
            <a:r>
              <a:rPr lang="en-US" sz="1000" dirty="0"/>
              <a:t>. Department of Primary Industries and Resources SA.</a:t>
            </a:r>
            <a:endParaRPr lang="en-AU" sz="10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dirty="0"/>
              <a:t>Fortowski D, Crick I, Lau Geoff, 1988, </a:t>
            </a:r>
            <a:r>
              <a:rPr lang="en-US" sz="1000" i="1" dirty="0"/>
              <a:t>The Geological Heritage of the Northern Territory</a:t>
            </a:r>
            <a:r>
              <a:rPr lang="en-US" sz="1000" dirty="0"/>
              <a:t>, Geological Society of Australia.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000" dirty="0"/>
              <a:t>Northern Territory Government (2), 2019, </a:t>
            </a:r>
            <a:r>
              <a:rPr lang="en-AU" sz="1000" i="1" dirty="0"/>
              <a:t>10 Year Infrastructure Plan 2018 - Annual Review </a:t>
            </a:r>
            <a:r>
              <a:rPr lang="en-AU" sz="1000" dirty="0"/>
              <a:t>[Viewed 29/11/2019]</a:t>
            </a:r>
            <a:br>
              <a:rPr lang="en-AU" sz="1000" dirty="0"/>
            </a:br>
            <a:r>
              <a:rPr lang="en-AU" sz="1000" b="1" u="sng" dirty="0">
                <a:hlinkClick r:id="rId5"/>
              </a:rPr>
              <a:t>https://transport.nt.gov.au/publications/10-year-infrastructure-plan-2018</a:t>
            </a:r>
            <a:endParaRPr lang="en-AU" sz="10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dirty="0"/>
              <a:t>Northern Territory Government (3), 2019, </a:t>
            </a:r>
            <a:r>
              <a:rPr lang="en-US" sz="1000" i="1" dirty="0"/>
              <a:t>NT Historic Register public portal</a:t>
            </a:r>
            <a:r>
              <a:rPr lang="en-US" sz="1000" dirty="0"/>
              <a:t>, [Viewed 11 Mar 2019]</a:t>
            </a:r>
            <a:br>
              <a:rPr lang="en-US" sz="1000" dirty="0"/>
            </a:br>
            <a:r>
              <a:rPr lang="en-US" sz="1000" b="1" u="sng" dirty="0">
                <a:hlinkClick r:id="rId6"/>
              </a:rPr>
              <a:t>www.ntlis.nt.gov.au/heritageregister/</a:t>
            </a:r>
            <a:endParaRPr lang="en-AU" sz="1000" b="1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AU" sz="1000" b="1" u="sng" dirty="0">
                <a:solidFill>
                  <a:schemeClr val="accent1">
                    <a:lumMod val="75000"/>
                  </a:schemeClr>
                </a:solidFill>
              </a:rPr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1100" dirty="0"/>
              <a:t>This presentation, diagrams, maps and online version of this presentation have been built using ESRI ArcGIS Desktop 10.5.1, 10.7.1, and ArcGIS Online (AGOL) software.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1100" dirty="0"/>
              <a:t>Data has been sourced and/or derived from:</a:t>
            </a:r>
          </a:p>
          <a:p>
            <a:pPr marL="0" indent="0">
              <a:buNone/>
            </a:pPr>
            <a:r>
              <a:rPr lang="en-AU" sz="1100" dirty="0"/>
              <a:t>1/. Geoheritage (NT) Dataset compiled from Fortowski D, Crick I, Lau Geoff, 1988, &amp; Broek PRV, 1980</a:t>
            </a:r>
          </a:p>
          <a:p>
            <a:pPr marL="0" indent="0">
              <a:buNone/>
            </a:pPr>
            <a:r>
              <a:rPr lang="en-AU" sz="1100" dirty="0"/>
              <a:t>2/. Commonwealth of Australia - Collaborative Australian Protected Areas Database (CAPAD) 2016 (CCBY40) , Geodata Topo 250K Series 3 (CCBY30)</a:t>
            </a:r>
          </a:p>
          <a:p>
            <a:pPr marL="0" indent="0">
              <a:buNone/>
            </a:pPr>
            <a:r>
              <a:rPr lang="en-AU" sz="1100" dirty="0"/>
              <a:t>3/. Northern Territory Government (Geological Survey) - Geological Interp 2.5M (CCBY40)</a:t>
            </a:r>
          </a:p>
          <a:p>
            <a:pPr marL="0" indent="0">
              <a:buNone/>
            </a:pPr>
            <a:r>
              <a:rPr lang="en-AU" sz="1100" dirty="0"/>
              <a:t>4/. PSMA - Administrative Boundaries - Local Government Areas</a:t>
            </a:r>
          </a:p>
          <a:p>
            <a:pPr marL="0" indent="0">
              <a:buNone/>
            </a:pPr>
            <a:r>
              <a:rPr lang="en-AU" sz="1100" dirty="0"/>
              <a:t>5/. Marmel Enterprises – GPS tracks and Waypoints, personal photos</a:t>
            </a:r>
          </a:p>
          <a:p>
            <a:pPr marL="0" indent="0">
              <a:buNone/>
            </a:pPr>
            <a:r>
              <a:rPr lang="en-AU" sz="1100" dirty="0"/>
              <a:t>6/. ESRI - Dark grey base-map, topo base-map, &amp; 1, 2 and 4 hour drive time catchment calculations.</a:t>
            </a:r>
          </a:p>
          <a:p>
            <a:pPr marL="0" indent="0">
              <a:buNone/>
            </a:pPr>
            <a:endParaRPr lang="en-AU" sz="1100" b="1" u="sng" dirty="0"/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FA7A7-D10B-4C7F-869E-9B21046E2716}"/>
              </a:ext>
            </a:extLst>
          </p:cNvPr>
          <p:cNvSpPr txBox="1"/>
          <p:nvPr/>
        </p:nvSpPr>
        <p:spPr>
          <a:xfrm>
            <a:off x="6474423" y="2998113"/>
            <a:ext cx="2563522" cy="4308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sz="1100" dirty="0"/>
              <a:t>A more comprehensive reference list</a:t>
            </a:r>
            <a:br>
              <a:rPr lang="en-AU" sz="1100" dirty="0"/>
            </a:br>
            <a:r>
              <a:rPr lang="en-AU" sz="1100" dirty="0"/>
              <a:t>is available at:  </a:t>
            </a:r>
            <a:r>
              <a:rPr lang="en-AU" sz="1100" dirty="0">
                <a:hlinkClick r:id="rId7"/>
              </a:rPr>
              <a:t>https://arcg.is/11DTja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59318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18" y="66007"/>
            <a:ext cx="890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95772" y="1149236"/>
            <a:ext cx="3960440" cy="45529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sz="1800" b="1" dirty="0"/>
              <a:t>Presentation coverage: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Geoheritage NT current state &amp; concerns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Geotourism NT current state &amp; options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Some lessons from Canada &amp; Singapore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Conclusion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D86C1-6811-44DF-9BCC-8C3D68FA3E4D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09DDE-59BF-4171-A5C1-61232FAD8E7A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AE831-6A21-421D-9449-5DB915CE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74" y="1078006"/>
            <a:ext cx="4203426" cy="4905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A5276F-FE5F-4F38-A4E1-6ABF2AF48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1FFA5-EF71-48EE-A910-18CD0A31D3B2}"/>
              </a:ext>
            </a:extLst>
          </p:cNvPr>
          <p:cNvSpPr txBox="1"/>
          <p:nvPr/>
        </p:nvSpPr>
        <p:spPr>
          <a:xfrm>
            <a:off x="7941014" y="270892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C9C87-290B-46A5-B152-D968EBAEE741}"/>
              </a:ext>
            </a:extLst>
          </p:cNvPr>
          <p:cNvSpPr txBox="1"/>
          <p:nvPr/>
        </p:nvSpPr>
        <p:spPr>
          <a:xfrm>
            <a:off x="6804248" y="114923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FA867-C42A-4535-AA9F-C6944A798E4D}"/>
              </a:ext>
            </a:extLst>
          </p:cNvPr>
          <p:cNvSpPr txBox="1"/>
          <p:nvPr/>
        </p:nvSpPr>
        <p:spPr>
          <a:xfrm>
            <a:off x="5191789" y="2708919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FE52E-B4AD-4118-AF20-452E0418F44B}"/>
              </a:ext>
            </a:extLst>
          </p:cNvPr>
          <p:cNvSpPr txBox="1"/>
          <p:nvPr/>
        </p:nvSpPr>
        <p:spPr>
          <a:xfrm>
            <a:off x="5999840" y="570214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6EFFB-BFF3-4763-A20A-DC53D15BDF07}"/>
              </a:ext>
            </a:extLst>
          </p:cNvPr>
          <p:cNvSpPr/>
          <p:nvPr/>
        </p:nvSpPr>
        <p:spPr>
          <a:xfrm>
            <a:off x="7687315" y="5592104"/>
            <a:ext cx="200662" cy="17513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EDF91-1280-4C6F-8A9E-EF1E8B63A637}"/>
              </a:ext>
            </a:extLst>
          </p:cNvPr>
          <p:cNvSpPr txBox="1"/>
          <p:nvPr/>
        </p:nvSpPr>
        <p:spPr>
          <a:xfrm>
            <a:off x="7881143" y="5563037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World Heritage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755AC-C5F9-4904-9B1B-809ACC87F72E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</p:spTree>
    <p:extLst>
      <p:ext uri="{BB962C8B-B14F-4D97-AF65-F5344CB8AC3E}">
        <p14:creationId xmlns:p14="http://schemas.microsoft.com/office/powerpoint/2010/main" val="20638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95772" y="1149236"/>
            <a:ext cx="3960440" cy="469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sz="1800" b="1" dirty="0"/>
              <a:t>Geoheritage.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Inadequately documented and understood.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Clustered around Central Australia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Primary source of information from 1988 GSA/NTCC publication.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Little evidence of contemporary study or analysis of geoheritage sites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NT Heritage Public Register does not reflect the sites from the 1988 publication.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Limited ‘Geoscience’-related heritage.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Significant risk to sites of importance through development or tourism activities.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D86C1-6811-44DF-9BCC-8C3D68FA3E4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09DDE-59BF-4171-A5C1-61232FAD8E7A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AE831-6A21-421D-9449-5DB915CE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74" y="1060123"/>
            <a:ext cx="4203426" cy="49190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302ABF-C092-45C5-9FC5-A12E2AFDA3F4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4240CB-4801-40C5-8A71-9C11955AF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7E671A-364A-4142-8E4A-D71CBD15D773}"/>
              </a:ext>
            </a:extLst>
          </p:cNvPr>
          <p:cNvSpPr txBox="1"/>
          <p:nvPr/>
        </p:nvSpPr>
        <p:spPr>
          <a:xfrm>
            <a:off x="135618" y="66007"/>
            <a:ext cx="890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3A2C1-2AD7-4DCF-9578-330031C19F0F}"/>
              </a:ext>
            </a:extLst>
          </p:cNvPr>
          <p:cNvSpPr txBox="1"/>
          <p:nvPr/>
        </p:nvSpPr>
        <p:spPr>
          <a:xfrm>
            <a:off x="7941014" y="270892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CFDC0-F26C-4BB8-86D3-13E5B2E231D3}"/>
              </a:ext>
            </a:extLst>
          </p:cNvPr>
          <p:cNvSpPr txBox="1"/>
          <p:nvPr/>
        </p:nvSpPr>
        <p:spPr>
          <a:xfrm>
            <a:off x="6804248" y="114923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8837A-CF59-4F06-A5EF-745A00538BCA}"/>
              </a:ext>
            </a:extLst>
          </p:cNvPr>
          <p:cNvSpPr txBox="1"/>
          <p:nvPr/>
        </p:nvSpPr>
        <p:spPr>
          <a:xfrm>
            <a:off x="5191789" y="2708919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05F96-9C28-4CE3-B912-B242D7BB65C7}"/>
              </a:ext>
            </a:extLst>
          </p:cNvPr>
          <p:cNvSpPr txBox="1"/>
          <p:nvPr/>
        </p:nvSpPr>
        <p:spPr>
          <a:xfrm>
            <a:off x="5999840" y="570214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8E6A4-C9A2-4BFC-95E9-BBCD6BFBF5CC}"/>
              </a:ext>
            </a:extLst>
          </p:cNvPr>
          <p:cNvSpPr/>
          <p:nvPr/>
        </p:nvSpPr>
        <p:spPr>
          <a:xfrm>
            <a:off x="7687315" y="5592104"/>
            <a:ext cx="200662" cy="17513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857D3-982C-4460-9F21-304467A28B69}"/>
              </a:ext>
            </a:extLst>
          </p:cNvPr>
          <p:cNvSpPr txBox="1"/>
          <p:nvPr/>
        </p:nvSpPr>
        <p:spPr>
          <a:xfrm>
            <a:off x="7881143" y="5563037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World Heritage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0E3F2B-214D-4802-8B68-55EF181DA2D3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E4661-F13D-4A9B-B9E6-38A0EE51E9E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</p:spTree>
    <p:extLst>
      <p:ext uri="{BB962C8B-B14F-4D97-AF65-F5344CB8AC3E}">
        <p14:creationId xmlns:p14="http://schemas.microsoft.com/office/powerpoint/2010/main" val="280924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95772" y="1149237"/>
            <a:ext cx="3960440" cy="3575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900" b="1" dirty="0"/>
              <a:t>Geoheritage – why does it matter?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“Exposures or outcrops of rocks are numerous and diverse…….but surprisingly, relatively few provide outstandingly significant scientific data. The ones that do however constitute irreplaceable physical segments of Earth history.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Unlike most traits for living systems, features possessed by these monuments are not reproducible and when they are damaged or destroyed, they are lost forever”</a:t>
            </a:r>
          </a:p>
          <a:p>
            <a:pPr marL="0" indent="0">
              <a:buNone/>
            </a:pPr>
            <a:endParaRPr lang="en-US" sz="15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Cowley W, 2003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876593" y="3233027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54135" y="138439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4980176" y="2892061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784037" y="5724853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87211D-9FDF-4AA7-A3B6-B277F5D4E635}"/>
              </a:ext>
            </a:extLst>
          </p:cNvPr>
          <p:cNvSpPr/>
          <p:nvPr/>
        </p:nvSpPr>
        <p:spPr>
          <a:xfrm>
            <a:off x="7687315" y="5592104"/>
            <a:ext cx="200662" cy="17513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8E756-D96D-4B07-BF87-9232693B27A4}"/>
              </a:ext>
            </a:extLst>
          </p:cNvPr>
          <p:cNvSpPr txBox="1"/>
          <p:nvPr/>
        </p:nvSpPr>
        <p:spPr>
          <a:xfrm>
            <a:off x="7881143" y="5563037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World Heritage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B0081-F299-4B33-8FEE-D3C962893570}"/>
              </a:ext>
            </a:extLst>
          </p:cNvPr>
          <p:cNvSpPr txBox="1"/>
          <p:nvPr/>
        </p:nvSpPr>
        <p:spPr>
          <a:xfrm>
            <a:off x="495772" y="5156781"/>
            <a:ext cx="4434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…and the NT has investments in remote infrastructure in transport, housing, utilities and resource-base projects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DFF1A-E8F0-4C15-9AFC-F35489E1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976" y="1165695"/>
            <a:ext cx="4008024" cy="48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0267E5-1303-4CF0-A196-3ECFE4890D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597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82522" y="1225955"/>
            <a:ext cx="4436268" cy="47070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900" b="1" dirty="0"/>
              <a:t>And….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5 significant sites around Palmerston area identified in 1980 engineering report, </a:t>
            </a:r>
            <a:br>
              <a:rPr lang="en-US" sz="1400" b="1" dirty="0"/>
            </a:br>
            <a:r>
              <a:rPr lang="en-US" sz="1400" b="1" dirty="0"/>
              <a:t>pre-development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Field Survey in March 2019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3 of the 5 found, 2 ‘lost’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2 protected by recreation or conservation parks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1 ‘forgotten’ amongst suburbia.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Limited/no acknowledgement of geoscientific importance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q"/>
            </a:pPr>
            <a:endParaRPr lang="en-US" sz="1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If we don’t protect it, we will loose it.</a:t>
            </a:r>
          </a:p>
          <a:p>
            <a:pPr marL="0" indent="0">
              <a:buNone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784037" y="5724853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85FA1C-7253-4F7E-B449-7666F646B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5495" y="4954149"/>
            <a:ext cx="1600200" cy="9620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25C1C-0C10-401C-8918-63B69581411B}"/>
              </a:ext>
            </a:extLst>
          </p:cNvPr>
          <p:cNvSpPr txBox="1"/>
          <p:nvPr/>
        </p:nvSpPr>
        <p:spPr>
          <a:xfrm>
            <a:off x="8165133" y="3877469"/>
            <a:ext cx="7633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WW2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Heritage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Site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FF088A-923C-4C6A-A579-1724C35EDE09}"/>
              </a:ext>
            </a:extLst>
          </p:cNvPr>
          <p:cNvCxnSpPr>
            <a:cxnSpLocks/>
          </p:cNvCxnSpPr>
          <p:nvPr/>
        </p:nvCxnSpPr>
        <p:spPr>
          <a:xfrm flipH="1" flipV="1">
            <a:off x="8460432" y="3447120"/>
            <a:ext cx="86376" cy="43034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2486A9-F266-467D-AF9B-2D7AE43CFF14}"/>
              </a:ext>
            </a:extLst>
          </p:cNvPr>
          <p:cNvSpPr txBox="1"/>
          <p:nvPr/>
        </p:nvSpPr>
        <p:spPr>
          <a:xfrm>
            <a:off x="4899412" y="3348649"/>
            <a:ext cx="10038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Escarpment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Trail sth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27C607-C822-48CA-BA5F-82F852BDCFE4}"/>
              </a:ext>
            </a:extLst>
          </p:cNvPr>
          <p:cNvSpPr txBox="1"/>
          <p:nvPr/>
        </p:nvSpPr>
        <p:spPr>
          <a:xfrm>
            <a:off x="4930286" y="1630201"/>
            <a:ext cx="10038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Escarpment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Trail nth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C1A06-2CC2-42EB-B808-760E07305E3A}"/>
              </a:ext>
            </a:extLst>
          </p:cNvPr>
          <p:cNvSpPr txBox="1"/>
          <p:nvPr/>
        </p:nvSpPr>
        <p:spPr>
          <a:xfrm>
            <a:off x="6824585" y="3198167"/>
            <a:ext cx="7040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Mitchell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Creek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6079A5-E35E-4F6C-A0B4-9C1A2070594C}"/>
              </a:ext>
            </a:extLst>
          </p:cNvPr>
          <p:cNvSpPr txBox="1"/>
          <p:nvPr/>
        </p:nvSpPr>
        <p:spPr>
          <a:xfrm>
            <a:off x="4091740" y="1083909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Palmerston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CBD</a:t>
            </a:r>
          </a:p>
        </p:txBody>
      </p:sp>
    </p:spTree>
    <p:extLst>
      <p:ext uri="{BB962C8B-B14F-4D97-AF65-F5344CB8AC3E}">
        <p14:creationId xmlns:p14="http://schemas.microsoft.com/office/powerpoint/2010/main" val="230289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879A2-BB1A-4541-9372-08E41ECC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90" y="1775983"/>
            <a:ext cx="4456210" cy="4207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95772" y="1149237"/>
            <a:ext cx="3960440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Distance, with time?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1, 2 and 4 hour driving catchments the likely transit footprint around population centers.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As expected, the Top End around Darwin and Katherine dominates.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East-West link between Tennant Creek and Mt Isa is also prominent.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And?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This may indicate elevated risks to significant geoheritage sites.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marL="0" indent="0">
              <a:buNone/>
            </a:pPr>
            <a:endParaRPr lang="en-US" sz="2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787646" y="374820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91740" y="231427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341558" y="340262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</p:spTree>
    <p:extLst>
      <p:ext uri="{BB962C8B-B14F-4D97-AF65-F5344CB8AC3E}">
        <p14:creationId xmlns:p14="http://schemas.microsoft.com/office/powerpoint/2010/main" val="8908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879A2-BB1A-4541-9372-08E41ECC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90" y="1775983"/>
            <a:ext cx="4456210" cy="4207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91362" y="1149237"/>
            <a:ext cx="4190629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…and opportunity!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Four existing tourism routes transect the Northern Territory.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The Savannah Way – Cairns to Broome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Explorers Way – Adelaide to Darwin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Overlanders Way – Townsville to Tennant Creek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Outback Way – Winton (QLD) to Laverton (WA)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Others could be established.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b="1" dirty="0"/>
              <a:t>“Goldrush Way” – Alice Springs to Halls Creek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000" b="1" dirty="0"/>
              <a:t>Tanami upgrade indicated on the NT 10 Year Infrastructure plan.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marL="0" indent="0">
              <a:buNone/>
            </a:pPr>
            <a:endParaRPr lang="en-US" sz="2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787646" y="374820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91740" y="231427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341558" y="340262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10FD6-7878-44B6-9419-DF32EAE97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790" y="1556792"/>
            <a:ext cx="4457599" cy="44192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557E2D8-244A-487C-B06D-CCB8E18FCDED}"/>
              </a:ext>
            </a:extLst>
          </p:cNvPr>
          <p:cNvSpPr/>
          <p:nvPr/>
        </p:nvSpPr>
        <p:spPr>
          <a:xfrm rot="2426434">
            <a:off x="5341011" y="3223401"/>
            <a:ext cx="1717966" cy="42458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BFE3A-0946-4354-AF6E-02DAE0AD19EF}"/>
              </a:ext>
            </a:extLst>
          </p:cNvPr>
          <p:cNvSpPr txBox="1"/>
          <p:nvPr/>
        </p:nvSpPr>
        <p:spPr>
          <a:xfrm>
            <a:off x="7452453" y="286946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5D5C16-2CBF-49ED-85FD-AB6CF0BA204D}"/>
              </a:ext>
            </a:extLst>
          </p:cNvPr>
          <p:cNvSpPr txBox="1"/>
          <p:nvPr/>
        </p:nvSpPr>
        <p:spPr>
          <a:xfrm>
            <a:off x="6544639" y="1892572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DA1892-8342-4A76-BCFE-C5F1A402D690}"/>
              </a:ext>
            </a:extLst>
          </p:cNvPr>
          <p:cNvSpPr txBox="1"/>
          <p:nvPr/>
        </p:nvSpPr>
        <p:spPr>
          <a:xfrm>
            <a:off x="4866829" y="2512913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E445B-4AE4-4E7D-9648-FA12343F8836}"/>
              </a:ext>
            </a:extLst>
          </p:cNvPr>
          <p:cNvSpPr txBox="1"/>
          <p:nvPr/>
        </p:nvSpPr>
        <p:spPr>
          <a:xfrm>
            <a:off x="5910628" y="4095888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AC17FB-F8AC-4733-A3CB-E0DBF0D06795}"/>
              </a:ext>
            </a:extLst>
          </p:cNvPr>
          <p:cNvSpPr/>
          <p:nvPr/>
        </p:nvSpPr>
        <p:spPr>
          <a:xfrm>
            <a:off x="7673412" y="5494261"/>
            <a:ext cx="200662" cy="17513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ACF319-1901-4164-B363-C581EDBD5E80}"/>
              </a:ext>
            </a:extLst>
          </p:cNvPr>
          <p:cNvSpPr txBox="1"/>
          <p:nvPr/>
        </p:nvSpPr>
        <p:spPr>
          <a:xfrm>
            <a:off x="7867240" y="5465194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World Heritage</a:t>
            </a:r>
          </a:p>
        </p:txBody>
      </p:sp>
    </p:spTree>
    <p:extLst>
      <p:ext uri="{BB962C8B-B14F-4D97-AF65-F5344CB8AC3E}">
        <p14:creationId xmlns:p14="http://schemas.microsoft.com/office/powerpoint/2010/main" val="9033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295039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National landscapes revisited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b="1" dirty="0"/>
              <a:t>8 separate regions are conceptualized.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Timeless North – Tiwi/Arnhem Extensions</a:t>
            </a:r>
            <a:endParaRPr lang="en-US" sz="10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Big Rivers (New)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Gregory-Keep (New)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Tennant Plateau (New)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/>
              <a:t>       Potential Intra-state collaborations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Gulf-Isa (New – QLD/NT)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Musgraves (New – SA/NT)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Ancient Desert Rivers (SA/QLD/NT)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Firestone Plains (SA)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9358A-9151-4305-A0E9-1ED398CE459E}"/>
              </a:ext>
            </a:extLst>
          </p:cNvPr>
          <p:cNvSpPr txBox="1"/>
          <p:nvPr/>
        </p:nvSpPr>
        <p:spPr>
          <a:xfrm>
            <a:off x="7787646" y="374820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6491740" y="231427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341558" y="3402622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831EB-4DFE-44BC-BABB-CE696B8A5619}"/>
              </a:ext>
            </a:extLst>
          </p:cNvPr>
          <p:cNvSpPr txBox="1"/>
          <p:nvPr/>
        </p:nvSpPr>
        <p:spPr>
          <a:xfrm>
            <a:off x="5516285" y="571161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10FD6-7878-44B6-9419-DF32EAE9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4686401" y="1545906"/>
            <a:ext cx="4457599" cy="44192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D1F647D-F167-4B53-9982-A8DC028ADBA4}"/>
              </a:ext>
            </a:extLst>
          </p:cNvPr>
          <p:cNvSpPr/>
          <p:nvPr/>
        </p:nvSpPr>
        <p:spPr>
          <a:xfrm>
            <a:off x="5638021" y="1583184"/>
            <a:ext cx="1707438" cy="51526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12DAA9-7FB6-4FBB-A249-BBF79E6AA078}"/>
              </a:ext>
            </a:extLst>
          </p:cNvPr>
          <p:cNvSpPr/>
          <p:nvPr/>
        </p:nvSpPr>
        <p:spPr>
          <a:xfrm rot="908560">
            <a:off x="5663160" y="2092151"/>
            <a:ext cx="1707438" cy="4194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23F176-0958-4C2A-9A82-B2AEB62FC8BD}"/>
              </a:ext>
            </a:extLst>
          </p:cNvPr>
          <p:cNvSpPr/>
          <p:nvPr/>
        </p:nvSpPr>
        <p:spPr>
          <a:xfrm>
            <a:off x="5721518" y="2170157"/>
            <a:ext cx="742511" cy="74994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32D451-A501-44C5-AEE4-3983459BD4D5}"/>
              </a:ext>
            </a:extLst>
          </p:cNvPr>
          <p:cNvSpPr/>
          <p:nvPr/>
        </p:nvSpPr>
        <p:spPr>
          <a:xfrm>
            <a:off x="6718979" y="2943118"/>
            <a:ext cx="288032" cy="57231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C9BDE9-2A34-452C-BE46-235B4147C1D4}"/>
              </a:ext>
            </a:extLst>
          </p:cNvPr>
          <p:cNvSpPr/>
          <p:nvPr/>
        </p:nvSpPr>
        <p:spPr>
          <a:xfrm rot="19646361">
            <a:off x="7040230" y="2425417"/>
            <a:ext cx="592987" cy="74994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816A98-48B6-4B20-BE7E-512A9D585435}"/>
              </a:ext>
            </a:extLst>
          </p:cNvPr>
          <p:cNvSpPr/>
          <p:nvPr/>
        </p:nvSpPr>
        <p:spPr>
          <a:xfrm>
            <a:off x="5646640" y="3950898"/>
            <a:ext cx="901070" cy="35960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044049-EA19-4FC9-BF34-54723ACAFB98}"/>
              </a:ext>
            </a:extLst>
          </p:cNvPr>
          <p:cNvSpPr/>
          <p:nvPr/>
        </p:nvSpPr>
        <p:spPr>
          <a:xfrm rot="19646361">
            <a:off x="6796260" y="3767837"/>
            <a:ext cx="1004580" cy="107522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D59964-FFE8-4771-B2CF-41A03D8FADA1}"/>
              </a:ext>
            </a:extLst>
          </p:cNvPr>
          <p:cNvSpPr/>
          <p:nvPr/>
        </p:nvSpPr>
        <p:spPr>
          <a:xfrm rot="3177345">
            <a:off x="6144684" y="4367300"/>
            <a:ext cx="1291282" cy="77326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CE48D7-9789-41E3-9A8A-803A64B09CA1}"/>
              </a:ext>
            </a:extLst>
          </p:cNvPr>
          <p:cNvSpPr txBox="1"/>
          <p:nvPr/>
        </p:nvSpPr>
        <p:spPr>
          <a:xfrm>
            <a:off x="7452453" y="2869464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RIVERSLEIGH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6A95BC-F6EB-49EB-96C2-971E9891453D}"/>
              </a:ext>
            </a:extLst>
          </p:cNvPr>
          <p:cNvSpPr txBox="1"/>
          <p:nvPr/>
        </p:nvSpPr>
        <p:spPr>
          <a:xfrm>
            <a:off x="6544639" y="1892572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DE4221-1EC8-498C-B98E-77540FD92245}"/>
              </a:ext>
            </a:extLst>
          </p:cNvPr>
          <p:cNvSpPr txBox="1"/>
          <p:nvPr/>
        </p:nvSpPr>
        <p:spPr>
          <a:xfrm>
            <a:off x="4866829" y="2512913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PURNULULU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E8A444-23E3-43B8-8044-2B855CF6CD02}"/>
              </a:ext>
            </a:extLst>
          </p:cNvPr>
          <p:cNvSpPr txBox="1"/>
          <p:nvPr/>
        </p:nvSpPr>
        <p:spPr>
          <a:xfrm>
            <a:off x="5910628" y="4095888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ULURU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94C674-1A10-440D-A70F-A18C25B45ED6}"/>
              </a:ext>
            </a:extLst>
          </p:cNvPr>
          <p:cNvSpPr/>
          <p:nvPr/>
        </p:nvSpPr>
        <p:spPr>
          <a:xfrm>
            <a:off x="7673412" y="5494261"/>
            <a:ext cx="200662" cy="17513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FBD017-07CA-4753-9D6B-A8EFD24815C2}"/>
              </a:ext>
            </a:extLst>
          </p:cNvPr>
          <p:cNvSpPr txBox="1"/>
          <p:nvPr/>
        </p:nvSpPr>
        <p:spPr>
          <a:xfrm>
            <a:off x="7867240" y="5465194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World Heritage</a:t>
            </a:r>
          </a:p>
        </p:txBody>
      </p:sp>
    </p:spTree>
    <p:extLst>
      <p:ext uri="{BB962C8B-B14F-4D97-AF65-F5344CB8AC3E}">
        <p14:creationId xmlns:p14="http://schemas.microsoft.com/office/powerpoint/2010/main" val="21523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0" grpId="0" animBg="1" autoUpdateAnimBg="0"/>
      <p:bldP spid="21" grpId="0" animBg="1" autoUpdateAnimBg="0"/>
      <p:bldP spid="24" grpId="0" animBg="1" autoUpdateAnimBg="0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0FCA6-E079-40C7-B18D-C2290CF3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75" y="1569102"/>
            <a:ext cx="4450025" cy="4410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5723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Protection, Preservation, and Promotion</a:t>
            </a:r>
            <a:r>
              <a:rPr lang="en-AU" sz="2400" dirty="0"/>
              <a:t>. </a:t>
            </a:r>
          </a:p>
          <a:p>
            <a:r>
              <a:rPr lang="en-AU" sz="2000" dirty="0">
                <a:latin typeface="+mj-lt"/>
              </a:rPr>
              <a:t>Geoheritage and Geotourism in Northern Australia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59532" y="1151321"/>
            <a:ext cx="4295039" cy="4783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800" b="1" dirty="0"/>
              <a:t>With local buy in and input.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200" b="1" dirty="0"/>
              <a:t>Conceptual Top End Geotrails.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Darwin-Palmerston Discovery Trail</a:t>
            </a:r>
            <a:endParaRPr lang="en-US" sz="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Southport to Pine Creek Gold Trail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Greater Litchfield Loop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Douglas Daly Explorer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EF0C-02AE-4A7B-9620-14D84930DDED}"/>
              </a:ext>
            </a:extLst>
          </p:cNvPr>
          <p:cNvSpPr/>
          <p:nvPr/>
        </p:nvSpPr>
        <p:spPr>
          <a:xfrm flipV="1">
            <a:off x="11410" y="6415306"/>
            <a:ext cx="9121180" cy="442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76EA-42DF-4C36-B2DE-9F16EBDD3DCE}"/>
              </a:ext>
            </a:extLst>
          </p:cNvPr>
          <p:cNvSpPr txBox="1"/>
          <p:nvPr/>
        </p:nvSpPr>
        <p:spPr>
          <a:xfrm>
            <a:off x="2699792" y="64687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C8425-C42E-41CB-B78E-5CF91BA96839}"/>
              </a:ext>
            </a:extLst>
          </p:cNvPr>
          <p:cNvSpPr/>
          <p:nvPr/>
        </p:nvSpPr>
        <p:spPr>
          <a:xfrm flipV="1">
            <a:off x="11410" y="5983669"/>
            <a:ext cx="9121180" cy="874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34EF9-E8E6-4E0C-AE0B-01F5D03A9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5983669"/>
            <a:ext cx="878860" cy="878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6ECDC0-BF28-4747-810A-45BE90B5CA01}"/>
              </a:ext>
            </a:extLst>
          </p:cNvPr>
          <p:cNvSpPr txBox="1"/>
          <p:nvPr/>
        </p:nvSpPr>
        <p:spPr>
          <a:xfrm>
            <a:off x="7571080" y="3107394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KAKADU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FB9B7-7B20-442B-B292-5905C59A48A2}"/>
              </a:ext>
            </a:extLst>
          </p:cNvPr>
          <p:cNvSpPr txBox="1"/>
          <p:nvPr/>
        </p:nvSpPr>
        <p:spPr>
          <a:xfrm>
            <a:off x="5608540" y="3355092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Southport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5DB5B-07DB-4C10-B05E-B10A661600F2}"/>
              </a:ext>
            </a:extLst>
          </p:cNvPr>
          <p:cNvSpPr txBox="1"/>
          <p:nvPr/>
        </p:nvSpPr>
        <p:spPr>
          <a:xfrm>
            <a:off x="135618" y="60932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+mj-lt"/>
              </a:rPr>
              <a:t>SEGRA – Barooga  - August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12488-CDC4-4A48-BCE4-17378C463D5A}"/>
              </a:ext>
            </a:extLst>
          </p:cNvPr>
          <p:cNvSpPr txBox="1"/>
          <p:nvPr/>
        </p:nvSpPr>
        <p:spPr>
          <a:xfrm>
            <a:off x="135618" y="645362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+mj-lt"/>
              </a:rPr>
              <a:t>Mark Asendorf.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070A8890-FED9-4DF2-A3FE-B0791B715B62}"/>
              </a:ext>
            </a:extLst>
          </p:cNvPr>
          <p:cNvSpPr/>
          <p:nvPr/>
        </p:nvSpPr>
        <p:spPr>
          <a:xfrm>
            <a:off x="6374428" y="3322690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8A8BC096-789B-4375-8D98-B493D0E585FA}"/>
              </a:ext>
            </a:extLst>
          </p:cNvPr>
          <p:cNvSpPr/>
          <p:nvPr/>
        </p:nvSpPr>
        <p:spPr>
          <a:xfrm>
            <a:off x="7257733" y="4453040"/>
            <a:ext cx="234623" cy="24504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5D5AB-8362-44D2-BDD4-3638CBBC2756}"/>
              </a:ext>
            </a:extLst>
          </p:cNvPr>
          <p:cNvSpPr/>
          <p:nvPr/>
        </p:nvSpPr>
        <p:spPr>
          <a:xfrm rot="19472759" flipH="1">
            <a:off x="6632072" y="3099448"/>
            <a:ext cx="614687" cy="178879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181DFA-FC14-44A1-BB95-6CCDA8D13886}"/>
              </a:ext>
            </a:extLst>
          </p:cNvPr>
          <p:cNvSpPr/>
          <p:nvPr/>
        </p:nvSpPr>
        <p:spPr>
          <a:xfrm rot="19646361">
            <a:off x="5927880" y="3308499"/>
            <a:ext cx="1150306" cy="112043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400967-DA0A-4E60-994A-F7EFD915C2CE}"/>
              </a:ext>
            </a:extLst>
          </p:cNvPr>
          <p:cNvSpPr/>
          <p:nvPr/>
        </p:nvSpPr>
        <p:spPr>
          <a:xfrm>
            <a:off x="6196140" y="2980866"/>
            <a:ext cx="639035" cy="4973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CF9EEF-087A-46CB-9BA9-D74E87E6EA2F}"/>
              </a:ext>
            </a:extLst>
          </p:cNvPr>
          <p:cNvSpPr txBox="1"/>
          <p:nvPr/>
        </p:nvSpPr>
        <p:spPr>
          <a:xfrm>
            <a:off x="7862860" y="4768796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NITMILUK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8E4C5D-7BB6-43D0-8B5C-FAE4BD5AB423}"/>
              </a:ext>
            </a:extLst>
          </p:cNvPr>
          <p:cNvSpPr txBox="1"/>
          <p:nvPr/>
        </p:nvSpPr>
        <p:spPr>
          <a:xfrm>
            <a:off x="5451131" y="4059758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LITCHFIELD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BD5BE3-2D2A-47B6-B7D4-EA253AFBFBFD}"/>
              </a:ext>
            </a:extLst>
          </p:cNvPr>
          <p:cNvSpPr/>
          <p:nvPr/>
        </p:nvSpPr>
        <p:spPr>
          <a:xfrm rot="19646361">
            <a:off x="6324913" y="3663412"/>
            <a:ext cx="950924" cy="184399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25A5-4839-437E-8C5F-221E1FFBD1AB}"/>
              </a:ext>
            </a:extLst>
          </p:cNvPr>
          <p:cNvSpPr txBox="1"/>
          <p:nvPr/>
        </p:nvSpPr>
        <p:spPr>
          <a:xfrm>
            <a:off x="7336174" y="4249062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</a:rPr>
              <a:t>Pine Creek</a:t>
            </a:r>
          </a:p>
        </p:txBody>
      </p:sp>
    </p:spTree>
    <p:extLst>
      <p:ext uri="{BB962C8B-B14F-4D97-AF65-F5344CB8AC3E}">
        <p14:creationId xmlns:p14="http://schemas.microsoft.com/office/powerpoint/2010/main" val="20368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2071</TotalTime>
  <Words>1369</Words>
  <Application>Microsoft Office PowerPoint</Application>
  <PresentationFormat>On-screen Show (4:3)</PresentationFormat>
  <Paragraphs>356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Teritory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Johnston</dc:creator>
  <cp:lastModifiedBy>Mark Asendorf</cp:lastModifiedBy>
  <cp:revision>60</cp:revision>
  <dcterms:created xsi:type="dcterms:W3CDTF">2014-01-14T05:43:59Z</dcterms:created>
  <dcterms:modified xsi:type="dcterms:W3CDTF">2019-08-25T02:41:18Z</dcterms:modified>
</cp:coreProperties>
</file>